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35" r:id="rId6"/>
    <p:sldId id="389" r:id="rId7"/>
    <p:sldId id="453" r:id="rId8"/>
    <p:sldId id="427" r:id="rId9"/>
    <p:sldId id="428" r:id="rId10"/>
    <p:sldId id="429" r:id="rId11"/>
    <p:sldId id="440" r:id="rId12"/>
    <p:sldId id="441" r:id="rId13"/>
    <p:sldId id="442" r:id="rId14"/>
    <p:sldId id="430" r:id="rId15"/>
    <p:sldId id="449" r:id="rId16"/>
    <p:sldId id="45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6EC2-683B-487C-B8FE-F7B52FAB47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AA185C-4805-4724-9D5F-A1E5B91E31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F69335-464A-4A5E-9AEF-ED3D5F3DBB6A}"/>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5" name="Footer Placeholder 4">
            <a:extLst>
              <a:ext uri="{FF2B5EF4-FFF2-40B4-BE49-F238E27FC236}">
                <a16:creationId xmlns:a16="http://schemas.microsoft.com/office/drawing/2014/main" id="{4300DD02-F43C-4C58-AA8B-142F0D098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A47F9F-CC66-496F-916F-62BA999D9DF5}"/>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2270308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70FA-A68C-4D6C-957A-430EB9CFB4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57BAE3-135A-4172-A590-89D5EE1EC6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9FE87-9717-4684-840B-F3AA5FCA3705}"/>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5" name="Footer Placeholder 4">
            <a:extLst>
              <a:ext uri="{FF2B5EF4-FFF2-40B4-BE49-F238E27FC236}">
                <a16:creationId xmlns:a16="http://schemas.microsoft.com/office/drawing/2014/main" id="{B8AF209D-C2DD-4C9E-8579-283CD3F736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19D808-7196-44B3-B8D2-A1C3E07401B3}"/>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262908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F6D5E1-1D0C-4D4D-AD3A-2E46353B11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73B3AF-DCAC-4E8D-B5B0-5FECE89B83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D3A8C-6919-4DE8-9695-65569C0B649A}"/>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5" name="Footer Placeholder 4">
            <a:extLst>
              <a:ext uri="{FF2B5EF4-FFF2-40B4-BE49-F238E27FC236}">
                <a16:creationId xmlns:a16="http://schemas.microsoft.com/office/drawing/2014/main" id="{5EE2D67B-E731-4696-A83A-0C2811046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617FF-1353-4DDC-8A30-E93538432D3D}"/>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31218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A9DAB-0AA7-4538-AD78-FA17283220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5CFF90-D7A8-4D7C-B867-189C7EC8DC1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19583-46F1-4A62-8CAF-BF305CD3C424}"/>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5" name="Footer Placeholder 4">
            <a:extLst>
              <a:ext uri="{FF2B5EF4-FFF2-40B4-BE49-F238E27FC236}">
                <a16:creationId xmlns:a16="http://schemas.microsoft.com/office/drawing/2014/main" id="{30C97D23-3B99-4B04-AE4C-67ABECD40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181734-5B92-461A-BB8B-60B56A0065FC}"/>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72660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FBA19-97EA-4753-8F2C-AC6FD7AB62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76C144-9C1B-42B7-89EF-DCBB748965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466BA4-176A-43FF-85FC-1CCC34109E6A}"/>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5" name="Footer Placeholder 4">
            <a:extLst>
              <a:ext uri="{FF2B5EF4-FFF2-40B4-BE49-F238E27FC236}">
                <a16:creationId xmlns:a16="http://schemas.microsoft.com/office/drawing/2014/main" id="{2F6AA142-D3D2-494E-8C0A-0E55055BD6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893EE-FAC7-4FD8-BCAE-B6E65B1C13D6}"/>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305273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99336-CB40-45DF-894E-5D653F3FBC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DF4446-0275-4417-B658-CC6F952C754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696910-206D-4199-B46D-FAD9D4432B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2F0C3C-954B-4A73-84B6-DF4DE447AA90}"/>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6" name="Footer Placeholder 5">
            <a:extLst>
              <a:ext uri="{FF2B5EF4-FFF2-40B4-BE49-F238E27FC236}">
                <a16:creationId xmlns:a16="http://schemas.microsoft.com/office/drawing/2014/main" id="{7D4A4B6C-2036-4EAB-913F-93021B988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64A8D8-8DFD-4321-A69D-FC521AE613E6}"/>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18218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64001-97E5-4B8D-8151-1D593835B6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D89057-8643-4170-9B31-5D0D0CAA13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0B4963-02AB-47C6-973F-B535976CD5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8AE65D-406A-44A9-A66A-BFF6EB08D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7E3C4C-62E3-49BE-AAD1-EBB60B3ADB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C11A56-C2B3-4321-A240-97C21CE04903}"/>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8" name="Footer Placeholder 7">
            <a:extLst>
              <a:ext uri="{FF2B5EF4-FFF2-40B4-BE49-F238E27FC236}">
                <a16:creationId xmlns:a16="http://schemas.microsoft.com/office/drawing/2014/main" id="{EB593314-B7E3-48F1-97DF-6BA4268513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3653C2-D9FE-4FD7-969F-212BD05B189D}"/>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285473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C61F-CE55-4E70-9742-33F0089583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260013-D824-4C26-9643-9067A3FE77EF}"/>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4" name="Footer Placeholder 3">
            <a:extLst>
              <a:ext uri="{FF2B5EF4-FFF2-40B4-BE49-F238E27FC236}">
                <a16:creationId xmlns:a16="http://schemas.microsoft.com/office/drawing/2014/main" id="{F6AA290F-0309-440B-B529-34E8E101AA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21935B-DA4A-4A35-A0C1-D77B4E306870}"/>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27924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E8F72E-CD1E-46E6-BB8E-6D66A1F742F9}"/>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3" name="Footer Placeholder 2">
            <a:extLst>
              <a:ext uri="{FF2B5EF4-FFF2-40B4-BE49-F238E27FC236}">
                <a16:creationId xmlns:a16="http://schemas.microsoft.com/office/drawing/2014/main" id="{E0498B0D-575D-4FFB-B7A9-026B77DCB6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9A8720-EFB2-4327-8263-06A6E978F613}"/>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88957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C85E2-52A9-4039-9E53-D2C2003484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A639C7-A85A-4DFC-AFD4-3B70055125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C1F559-5152-4AF7-9684-B5EB27ACA0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4E13A4-62A4-42DD-A947-CF0FE45845C4}"/>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6" name="Footer Placeholder 5">
            <a:extLst>
              <a:ext uri="{FF2B5EF4-FFF2-40B4-BE49-F238E27FC236}">
                <a16:creationId xmlns:a16="http://schemas.microsoft.com/office/drawing/2014/main" id="{B631E2C9-ECA4-475A-B1CF-3D32B3924C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562965-FD01-434C-B7EC-B42FCBD189E3}"/>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2708456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C5D46-02B5-4C9B-9607-125F8FCDCF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8E32F4-804A-4560-9DE4-100F7C3F5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46DF45-DD1D-42ED-AD3E-A5BF74FBB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F22465-0517-469C-B83E-48A2BD834EFC}"/>
              </a:ext>
            </a:extLst>
          </p:cNvPr>
          <p:cNvSpPr>
            <a:spLocks noGrp="1"/>
          </p:cNvSpPr>
          <p:nvPr>
            <p:ph type="dt" sz="half" idx="10"/>
          </p:nvPr>
        </p:nvSpPr>
        <p:spPr/>
        <p:txBody>
          <a:bodyPr/>
          <a:lstStyle/>
          <a:p>
            <a:fld id="{A5B6A4E6-111B-42C2-9593-274F8893B46A}" type="datetimeFigureOut">
              <a:rPr lang="en-US" smtClean="0"/>
              <a:t>9/5/2019</a:t>
            </a:fld>
            <a:endParaRPr lang="en-US"/>
          </a:p>
        </p:txBody>
      </p:sp>
      <p:sp>
        <p:nvSpPr>
          <p:cNvPr id="6" name="Footer Placeholder 5">
            <a:extLst>
              <a:ext uri="{FF2B5EF4-FFF2-40B4-BE49-F238E27FC236}">
                <a16:creationId xmlns:a16="http://schemas.microsoft.com/office/drawing/2014/main" id="{D9C883AE-0B48-4F9B-894D-2F5865EF4E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A3C473-CE65-4F69-9B65-A6D53F75CE76}"/>
              </a:ext>
            </a:extLst>
          </p:cNvPr>
          <p:cNvSpPr>
            <a:spLocks noGrp="1"/>
          </p:cNvSpPr>
          <p:nvPr>
            <p:ph type="sldNum" sz="quarter" idx="12"/>
          </p:nvPr>
        </p:nvSpPr>
        <p:spPr/>
        <p:txBody>
          <a:bodyPr/>
          <a:lstStyle/>
          <a:p>
            <a:fld id="{49101787-2A8A-4DA9-B7F9-CB1A32D6BF7E}" type="slidenum">
              <a:rPr lang="en-US" smtClean="0"/>
              <a:t>‹#›</a:t>
            </a:fld>
            <a:endParaRPr lang="en-US"/>
          </a:p>
        </p:txBody>
      </p:sp>
    </p:spTree>
    <p:extLst>
      <p:ext uri="{BB962C8B-B14F-4D97-AF65-F5344CB8AC3E}">
        <p14:creationId xmlns:p14="http://schemas.microsoft.com/office/powerpoint/2010/main" val="3530436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C8192-6CA7-4331-9380-132E1B38CE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855093-023D-40A8-A3AF-973B8CDCF3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887216-4B1B-41B2-AE67-D41F125C9C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6A4E6-111B-42C2-9593-274F8893B46A}" type="datetimeFigureOut">
              <a:rPr lang="en-US" smtClean="0"/>
              <a:t>9/5/2019</a:t>
            </a:fld>
            <a:endParaRPr lang="en-US"/>
          </a:p>
        </p:txBody>
      </p:sp>
      <p:sp>
        <p:nvSpPr>
          <p:cNvPr id="5" name="Footer Placeholder 4">
            <a:extLst>
              <a:ext uri="{FF2B5EF4-FFF2-40B4-BE49-F238E27FC236}">
                <a16:creationId xmlns:a16="http://schemas.microsoft.com/office/drawing/2014/main" id="{07147483-2D6A-4C05-9C35-D50DDE30E7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AF231C-46AF-4133-A6AC-9CF8AC3359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01787-2A8A-4DA9-B7F9-CB1A32D6BF7E}" type="slidenum">
              <a:rPr lang="en-US" smtClean="0"/>
              <a:t>‹#›</a:t>
            </a:fld>
            <a:endParaRPr lang="en-US"/>
          </a:p>
        </p:txBody>
      </p:sp>
    </p:spTree>
    <p:extLst>
      <p:ext uri="{BB962C8B-B14F-4D97-AF65-F5344CB8AC3E}">
        <p14:creationId xmlns:p14="http://schemas.microsoft.com/office/powerpoint/2010/main" val="159171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EFD5-0680-4AF6-8839-CCD3059CCAD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372C021-0AB4-4C8E-B50F-A846B0752EC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5947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704850"/>
            <a:ext cx="8229600" cy="819150"/>
          </a:xfrm>
        </p:spPr>
        <p:txBody>
          <a:bodyPr>
            <a:noAutofit/>
          </a:bodyPr>
          <a:lstStyle/>
          <a:p>
            <a:pPr algn="ctr"/>
            <a:r>
              <a:rPr lang="en-US" sz="6000" b="1" dirty="0">
                <a:solidFill>
                  <a:schemeClr val="tx1"/>
                </a:solidFill>
                <a:ea typeface="ＭＳ Ｐゴシック" charset="0"/>
                <a:cs typeface="ＭＳ Ｐゴシック" charset="0"/>
              </a:rPr>
              <a:t>D-I-</a:t>
            </a:r>
            <a:r>
              <a:rPr lang="en-US" sz="6000" b="1" dirty="0">
                <a:solidFill>
                  <a:srgbClr val="FF0000"/>
                </a:solidFill>
                <a:ea typeface="ＭＳ Ｐゴシック" charset="0"/>
                <a:cs typeface="ＭＳ Ｐゴシック" charset="0"/>
              </a:rPr>
              <a:t>D</a:t>
            </a:r>
            <a:r>
              <a:rPr lang="en-US" sz="6000" b="1" dirty="0">
                <a:solidFill>
                  <a:schemeClr val="tx1"/>
                </a:solidFill>
                <a:ea typeface="ＭＳ Ｐゴシック" charset="0"/>
                <a:cs typeface="ＭＳ Ｐゴシック" charset="0"/>
              </a:rPr>
              <a:t>-L-S</a:t>
            </a:r>
            <a:endParaRPr lang="en-US" sz="6000" dirty="0">
              <a:solidFill>
                <a:schemeClr val="tx1"/>
              </a:solidFill>
              <a:latin typeface="Calibri" charset="0"/>
              <a:ea typeface="ＭＳ Ｐゴシック" charset="0"/>
              <a:cs typeface="ＭＳ Ｐゴシック" charset="0"/>
            </a:endParaRPr>
          </a:p>
        </p:txBody>
      </p:sp>
      <p:sp>
        <p:nvSpPr>
          <p:cNvPr id="131076" name="Rectangle 4"/>
          <p:cNvSpPr>
            <a:spLocks noGrp="1" noChangeArrowheads="1"/>
          </p:cNvSpPr>
          <p:nvPr>
            <p:ph idx="1"/>
          </p:nvPr>
        </p:nvSpPr>
        <p:spPr>
          <a:xfrm>
            <a:off x="2590800" y="1524000"/>
            <a:ext cx="8915400" cy="4872038"/>
          </a:xfrm>
        </p:spPr>
        <p:txBody>
          <a:bodyPr>
            <a:normAutofit/>
          </a:bodyPr>
          <a:lstStyle/>
          <a:p>
            <a:pPr>
              <a:spcBef>
                <a:spcPts val="500"/>
              </a:spcBef>
              <a:spcAft>
                <a:spcPts val="500"/>
              </a:spcAft>
            </a:pPr>
            <a:r>
              <a:rPr lang="en-US" sz="3600" b="1" dirty="0">
                <a:solidFill>
                  <a:srgbClr val="FF0000"/>
                </a:solidFill>
                <a:latin typeface="Arial"/>
                <a:ea typeface="ＭＳ Ｐゴシック" charset="0"/>
                <a:cs typeface="Arial"/>
              </a:rPr>
              <a:t>D</a:t>
            </a:r>
            <a:r>
              <a:rPr lang="en-US" sz="2800" b="1" dirty="0">
                <a:solidFill>
                  <a:srgbClr val="FF0000"/>
                </a:solidFill>
                <a:latin typeface="Arial"/>
                <a:ea typeface="ＭＳ Ｐゴシック" charset="0"/>
                <a:cs typeface="Arial"/>
              </a:rPr>
              <a:t>ETAILS: </a:t>
            </a:r>
            <a:r>
              <a:rPr lang="en-US" sz="2400" b="1" dirty="0">
                <a:solidFill>
                  <a:srgbClr val="FF0000"/>
                </a:solidFill>
                <a:latin typeface="Arial"/>
                <a:ea typeface="ＭＳ Ｐゴシック" charset="0"/>
                <a:cs typeface="Arial"/>
              </a:rPr>
              <a:t>facts that are included or those omitted, most commonly </a:t>
            </a:r>
            <a:r>
              <a:rPr lang="en-US" sz="2400" b="1" i="1" dirty="0">
                <a:solidFill>
                  <a:srgbClr val="FF0000"/>
                </a:solidFill>
                <a:latin typeface="Arial"/>
                <a:ea typeface="ＭＳ Ｐゴシック" charset="0"/>
                <a:cs typeface="Arial"/>
              </a:rPr>
              <a:t>the</a:t>
            </a:r>
            <a:r>
              <a:rPr lang="en-US" sz="2400" b="1" dirty="0">
                <a:solidFill>
                  <a:srgbClr val="FF0000"/>
                </a:solidFill>
                <a:latin typeface="Arial"/>
                <a:ea typeface="ＭＳ Ｐゴシック" charset="0"/>
                <a:cs typeface="Arial"/>
              </a:rPr>
              <a:t> </a:t>
            </a:r>
            <a:r>
              <a:rPr lang="en-US" sz="2400" b="1" i="1" dirty="0">
                <a:solidFill>
                  <a:srgbClr val="FF0000"/>
                </a:solidFill>
                <a:latin typeface="Arial"/>
                <a:ea typeface="ＭＳ Ｐゴシック" charset="0"/>
                <a:cs typeface="Arial"/>
              </a:rPr>
              <a:t>facts</a:t>
            </a:r>
            <a:r>
              <a:rPr lang="en-US" sz="2400" b="1" dirty="0">
                <a:solidFill>
                  <a:srgbClr val="FF0000"/>
                </a:solidFill>
                <a:latin typeface="Arial"/>
                <a:ea typeface="ＭＳ Ｐゴシック" charset="0"/>
                <a:cs typeface="Arial"/>
              </a:rPr>
              <a:t>. The speaker's perspective shapes what details are given.</a:t>
            </a:r>
          </a:p>
          <a:p>
            <a:pPr>
              <a:lnSpc>
                <a:spcPct val="150000"/>
              </a:lnSpc>
              <a:spcBef>
                <a:spcPts val="500"/>
              </a:spcBef>
              <a:spcAft>
                <a:spcPts val="500"/>
              </a:spcAft>
            </a:pPr>
            <a:r>
              <a:rPr lang="en-US" sz="2800" b="1" dirty="0">
                <a:solidFill>
                  <a:schemeClr val="accent5"/>
                </a:solidFill>
                <a:latin typeface="Arial"/>
                <a:ea typeface="ＭＳ Ｐゴシック" charset="0"/>
                <a:cs typeface="Arial"/>
              </a:rPr>
              <a:t>Example 2:</a:t>
            </a:r>
          </a:p>
          <a:p>
            <a:pPr lvl="2">
              <a:lnSpc>
                <a:spcPct val="150000"/>
              </a:lnSpc>
              <a:spcBef>
                <a:spcPts val="500"/>
              </a:spcBef>
              <a:spcAft>
                <a:spcPts val="500"/>
              </a:spcAft>
            </a:pPr>
            <a:r>
              <a:rPr lang="en-US" sz="2800" dirty="0">
                <a:solidFill>
                  <a:schemeClr val="accent5"/>
                </a:solidFill>
                <a:latin typeface="Arial"/>
                <a:ea typeface="ＭＳ Ｐゴシック" charset="0"/>
                <a:cs typeface="Arial"/>
              </a:rPr>
              <a:t>Over one hundred people attended the funeral.</a:t>
            </a:r>
          </a:p>
          <a:p>
            <a:pPr lvl="2">
              <a:lnSpc>
                <a:spcPct val="150000"/>
              </a:lnSpc>
              <a:spcBef>
                <a:spcPts val="500"/>
              </a:spcBef>
              <a:spcAft>
                <a:spcPts val="500"/>
              </a:spcAft>
            </a:pPr>
            <a:r>
              <a:rPr lang="en-US" sz="2800" dirty="0">
                <a:solidFill>
                  <a:schemeClr val="accent5"/>
                </a:solidFill>
                <a:latin typeface="Arial"/>
                <a:ea typeface="ＭＳ Ｐゴシック" charset="0"/>
                <a:cs typeface="Arial"/>
              </a:rPr>
              <a:t>Many people attended the funeral. </a:t>
            </a:r>
          </a:p>
        </p:txBody>
      </p:sp>
    </p:spTree>
    <p:extLst>
      <p:ext uri="{BB962C8B-B14F-4D97-AF65-F5344CB8AC3E}">
        <p14:creationId xmlns:p14="http://schemas.microsoft.com/office/powerpoint/2010/main" val="228640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blinds(vertical)">
                                      <p:cBhvr>
                                        <p:cTn id="7" dur="500"/>
                                        <p:tgtEl>
                                          <p:spTgt spid="1310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31076">
                                            <p:txEl>
                                              <p:pRg st="1" end="1"/>
                                            </p:txEl>
                                          </p:spTgt>
                                        </p:tgtEl>
                                        <p:attrNameLst>
                                          <p:attrName>style.visibility</p:attrName>
                                        </p:attrNameLst>
                                      </p:cBhvr>
                                      <p:to>
                                        <p:strVal val="visible"/>
                                      </p:to>
                                    </p:set>
                                    <p:animEffect transition="in" filter="blinds(vertical)">
                                      <p:cBhvr>
                                        <p:cTn id="12" dur="500"/>
                                        <p:tgtEl>
                                          <p:spTgt spid="131076">
                                            <p:txEl>
                                              <p:pRg st="1" end="1"/>
                                            </p:txEl>
                                          </p:spTgt>
                                        </p:tgtEl>
                                      </p:cBhvr>
                                    </p:animEffect>
                                  </p:childTnLst>
                                </p:cTn>
                              </p:par>
                              <p:par>
                                <p:cTn id="13" presetID="3" presetClass="entr" presetSubtype="5" fill="hold" grpId="0" nodeType="withEffect">
                                  <p:stCondLst>
                                    <p:cond delay="0"/>
                                  </p:stCondLst>
                                  <p:childTnLst>
                                    <p:set>
                                      <p:cBhvr>
                                        <p:cTn id="14" dur="1" fill="hold">
                                          <p:stCondLst>
                                            <p:cond delay="0"/>
                                          </p:stCondLst>
                                        </p:cTn>
                                        <p:tgtEl>
                                          <p:spTgt spid="131076">
                                            <p:txEl>
                                              <p:pRg st="2" end="2"/>
                                            </p:txEl>
                                          </p:spTgt>
                                        </p:tgtEl>
                                        <p:attrNameLst>
                                          <p:attrName>style.visibility</p:attrName>
                                        </p:attrNameLst>
                                      </p:cBhvr>
                                      <p:to>
                                        <p:strVal val="visible"/>
                                      </p:to>
                                    </p:set>
                                    <p:animEffect transition="in" filter="blinds(vertical)">
                                      <p:cBhvr>
                                        <p:cTn id="15" dur="500"/>
                                        <p:tgtEl>
                                          <p:spTgt spid="131076">
                                            <p:txEl>
                                              <p:pRg st="2" end="2"/>
                                            </p:txEl>
                                          </p:spTgt>
                                        </p:tgtEl>
                                      </p:cBhvr>
                                    </p:animEffect>
                                  </p:childTnLst>
                                </p:cTn>
                              </p:par>
                              <p:par>
                                <p:cTn id="16" presetID="3" presetClass="entr" presetSubtype="5" fill="hold" grpId="0" nodeType="withEffect">
                                  <p:stCondLst>
                                    <p:cond delay="0"/>
                                  </p:stCondLst>
                                  <p:childTnLst>
                                    <p:set>
                                      <p:cBhvr>
                                        <p:cTn id="17" dur="1" fill="hold">
                                          <p:stCondLst>
                                            <p:cond delay="0"/>
                                          </p:stCondLst>
                                        </p:cTn>
                                        <p:tgtEl>
                                          <p:spTgt spid="131076">
                                            <p:txEl>
                                              <p:pRg st="3" end="3"/>
                                            </p:txEl>
                                          </p:spTgt>
                                        </p:tgtEl>
                                        <p:attrNameLst>
                                          <p:attrName>style.visibility</p:attrName>
                                        </p:attrNameLst>
                                      </p:cBhvr>
                                      <p:to>
                                        <p:strVal val="visible"/>
                                      </p:to>
                                    </p:set>
                                    <p:animEffect transition="in" filter="blinds(vertical)">
                                      <p:cBhvr>
                                        <p:cTn id="18" dur="500"/>
                                        <p:tgtEl>
                                          <p:spTgt spid="131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704850"/>
            <a:ext cx="8229600" cy="819150"/>
          </a:xfrm>
        </p:spPr>
        <p:txBody>
          <a:bodyPr>
            <a:noAutofit/>
          </a:bodyPr>
          <a:lstStyle/>
          <a:p>
            <a:pPr algn="ctr"/>
            <a:r>
              <a:rPr lang="en-US" sz="6000" b="1" dirty="0">
                <a:solidFill>
                  <a:schemeClr val="tx1"/>
                </a:solidFill>
                <a:ea typeface="ＭＳ Ｐゴシック" charset="0"/>
                <a:cs typeface="ＭＳ Ｐゴシック" charset="0"/>
              </a:rPr>
              <a:t>D-I-</a:t>
            </a:r>
            <a:r>
              <a:rPr lang="en-US" sz="6000" b="1" dirty="0">
                <a:solidFill>
                  <a:srgbClr val="FF0000"/>
                </a:solidFill>
                <a:ea typeface="ＭＳ Ｐゴシック" charset="0"/>
                <a:cs typeface="ＭＳ Ｐゴシック" charset="0"/>
              </a:rPr>
              <a:t>D</a:t>
            </a:r>
            <a:r>
              <a:rPr lang="en-US" sz="6000" b="1" dirty="0">
                <a:solidFill>
                  <a:schemeClr val="tx1"/>
                </a:solidFill>
                <a:ea typeface="ＭＳ Ｐゴシック" charset="0"/>
                <a:cs typeface="ＭＳ Ｐゴシック" charset="0"/>
              </a:rPr>
              <a:t>-L-S</a:t>
            </a:r>
            <a:endParaRPr lang="en-US" sz="6000" dirty="0">
              <a:solidFill>
                <a:schemeClr val="tx1"/>
              </a:solidFill>
              <a:latin typeface="Calibri" charset="0"/>
              <a:ea typeface="ＭＳ Ｐゴシック" charset="0"/>
              <a:cs typeface="ＭＳ Ｐゴシック" charset="0"/>
            </a:endParaRPr>
          </a:p>
        </p:txBody>
      </p:sp>
      <p:sp>
        <p:nvSpPr>
          <p:cNvPr id="131076" name="Rectangle 4"/>
          <p:cNvSpPr>
            <a:spLocks noGrp="1" noChangeArrowheads="1"/>
          </p:cNvSpPr>
          <p:nvPr>
            <p:ph idx="1"/>
          </p:nvPr>
        </p:nvSpPr>
        <p:spPr>
          <a:xfrm>
            <a:off x="2590800" y="1524000"/>
            <a:ext cx="8915400" cy="4872038"/>
          </a:xfrm>
        </p:spPr>
        <p:txBody>
          <a:bodyPr>
            <a:normAutofit/>
          </a:bodyPr>
          <a:lstStyle/>
          <a:p>
            <a:pPr>
              <a:spcBef>
                <a:spcPts val="500"/>
              </a:spcBef>
              <a:spcAft>
                <a:spcPts val="500"/>
              </a:spcAft>
            </a:pPr>
            <a:r>
              <a:rPr lang="en-US" sz="3600" b="1" dirty="0">
                <a:solidFill>
                  <a:srgbClr val="FF0000"/>
                </a:solidFill>
                <a:latin typeface="Arial"/>
                <a:ea typeface="ＭＳ Ｐゴシック" charset="0"/>
                <a:cs typeface="Arial"/>
              </a:rPr>
              <a:t>D</a:t>
            </a:r>
            <a:r>
              <a:rPr lang="en-US" sz="2800" b="1" dirty="0">
                <a:solidFill>
                  <a:srgbClr val="FF0000"/>
                </a:solidFill>
                <a:latin typeface="Arial"/>
                <a:ea typeface="ＭＳ Ｐゴシック" charset="0"/>
                <a:cs typeface="Arial"/>
              </a:rPr>
              <a:t>ETAILS: </a:t>
            </a:r>
            <a:r>
              <a:rPr lang="en-US" sz="2400" b="1" dirty="0">
                <a:solidFill>
                  <a:srgbClr val="FF0000"/>
                </a:solidFill>
                <a:latin typeface="Arial"/>
                <a:ea typeface="ＭＳ Ｐゴシック" charset="0"/>
                <a:cs typeface="Arial"/>
              </a:rPr>
              <a:t>facts that are included or those omitted, most commonly </a:t>
            </a:r>
            <a:r>
              <a:rPr lang="en-US" sz="2400" b="1" i="1" dirty="0">
                <a:solidFill>
                  <a:srgbClr val="FF0000"/>
                </a:solidFill>
                <a:latin typeface="Arial"/>
                <a:ea typeface="ＭＳ Ｐゴシック" charset="0"/>
                <a:cs typeface="Arial"/>
              </a:rPr>
              <a:t>the</a:t>
            </a:r>
            <a:r>
              <a:rPr lang="en-US" sz="2400" b="1" dirty="0">
                <a:solidFill>
                  <a:srgbClr val="FF0000"/>
                </a:solidFill>
                <a:latin typeface="Arial"/>
                <a:ea typeface="ＭＳ Ｐゴシック" charset="0"/>
                <a:cs typeface="Arial"/>
              </a:rPr>
              <a:t> </a:t>
            </a:r>
            <a:r>
              <a:rPr lang="en-US" sz="2400" b="1" i="1" dirty="0">
                <a:solidFill>
                  <a:srgbClr val="FF0000"/>
                </a:solidFill>
                <a:latin typeface="Arial"/>
                <a:ea typeface="ＭＳ Ｐゴシック" charset="0"/>
                <a:cs typeface="Arial"/>
              </a:rPr>
              <a:t>facts</a:t>
            </a:r>
            <a:r>
              <a:rPr lang="en-US" sz="2400" b="1" dirty="0">
                <a:solidFill>
                  <a:srgbClr val="FF0000"/>
                </a:solidFill>
                <a:latin typeface="Arial"/>
                <a:ea typeface="ＭＳ Ｐゴシック" charset="0"/>
                <a:cs typeface="Arial"/>
              </a:rPr>
              <a:t>. The speaker's perspective shapes what details are given.</a:t>
            </a:r>
          </a:p>
          <a:p>
            <a:pPr>
              <a:lnSpc>
                <a:spcPct val="150000"/>
              </a:lnSpc>
              <a:spcBef>
                <a:spcPts val="500"/>
              </a:spcBef>
              <a:spcAft>
                <a:spcPts val="500"/>
              </a:spcAft>
            </a:pPr>
            <a:r>
              <a:rPr lang="en-US" sz="2800" b="1" dirty="0">
                <a:solidFill>
                  <a:schemeClr val="accent5"/>
                </a:solidFill>
                <a:latin typeface="Arial"/>
                <a:ea typeface="ＭＳ Ｐゴシック" charset="0"/>
                <a:cs typeface="Arial"/>
              </a:rPr>
              <a:t>Example 3:</a:t>
            </a:r>
          </a:p>
          <a:p>
            <a:pPr lvl="2">
              <a:lnSpc>
                <a:spcPct val="150000"/>
              </a:lnSpc>
              <a:spcBef>
                <a:spcPts val="500"/>
              </a:spcBef>
              <a:spcAft>
                <a:spcPts val="500"/>
              </a:spcAft>
            </a:pPr>
            <a:r>
              <a:rPr lang="en-US" sz="2800" dirty="0">
                <a:solidFill>
                  <a:schemeClr val="accent5"/>
                </a:solidFill>
                <a:latin typeface="Arial"/>
                <a:ea typeface="ＭＳ Ｐゴシック" charset="0"/>
                <a:cs typeface="Arial"/>
              </a:rPr>
              <a:t>His mother made dinner for him.</a:t>
            </a:r>
          </a:p>
          <a:p>
            <a:pPr lvl="2">
              <a:lnSpc>
                <a:spcPct val="150000"/>
              </a:lnSpc>
              <a:spcBef>
                <a:spcPts val="500"/>
              </a:spcBef>
              <a:spcAft>
                <a:spcPts val="500"/>
              </a:spcAft>
            </a:pPr>
            <a:r>
              <a:rPr lang="en-US" sz="2800" dirty="0">
                <a:solidFill>
                  <a:schemeClr val="accent5"/>
                </a:solidFill>
                <a:latin typeface="Arial"/>
                <a:ea typeface="ＭＳ Ｐゴシック" charset="0"/>
                <a:cs typeface="Arial"/>
              </a:rPr>
              <a:t>His mother made chicken pot pie from scratch for him for dinner.</a:t>
            </a:r>
          </a:p>
          <a:p>
            <a:pPr lvl="1">
              <a:lnSpc>
                <a:spcPct val="70000"/>
              </a:lnSpc>
              <a:spcBef>
                <a:spcPts val="500"/>
              </a:spcBef>
              <a:spcAft>
                <a:spcPts val="500"/>
              </a:spcAft>
            </a:pPr>
            <a:endParaRPr lang="en-US" sz="2000" dirty="0">
              <a:solidFill>
                <a:schemeClr val="accent5"/>
              </a:solidFill>
              <a:latin typeface="Arial"/>
              <a:ea typeface="ＭＳ Ｐゴシック" charset="0"/>
              <a:cs typeface="Arial"/>
            </a:endParaRPr>
          </a:p>
        </p:txBody>
      </p:sp>
    </p:spTree>
    <p:extLst>
      <p:ext uri="{BB962C8B-B14F-4D97-AF65-F5344CB8AC3E}">
        <p14:creationId xmlns:p14="http://schemas.microsoft.com/office/powerpoint/2010/main" val="3527521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blinds(vertical)">
                                      <p:cBhvr>
                                        <p:cTn id="7" dur="500"/>
                                        <p:tgtEl>
                                          <p:spTgt spid="1310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31076">
                                            <p:txEl>
                                              <p:pRg st="1" end="1"/>
                                            </p:txEl>
                                          </p:spTgt>
                                        </p:tgtEl>
                                        <p:attrNameLst>
                                          <p:attrName>style.visibility</p:attrName>
                                        </p:attrNameLst>
                                      </p:cBhvr>
                                      <p:to>
                                        <p:strVal val="visible"/>
                                      </p:to>
                                    </p:set>
                                    <p:animEffect transition="in" filter="blinds(vertical)">
                                      <p:cBhvr>
                                        <p:cTn id="12" dur="500"/>
                                        <p:tgtEl>
                                          <p:spTgt spid="131076">
                                            <p:txEl>
                                              <p:pRg st="1" end="1"/>
                                            </p:txEl>
                                          </p:spTgt>
                                        </p:tgtEl>
                                      </p:cBhvr>
                                    </p:animEffect>
                                  </p:childTnLst>
                                </p:cTn>
                              </p:par>
                              <p:par>
                                <p:cTn id="13" presetID="3" presetClass="entr" presetSubtype="5" fill="hold" grpId="0" nodeType="withEffect">
                                  <p:stCondLst>
                                    <p:cond delay="0"/>
                                  </p:stCondLst>
                                  <p:childTnLst>
                                    <p:set>
                                      <p:cBhvr>
                                        <p:cTn id="14" dur="1" fill="hold">
                                          <p:stCondLst>
                                            <p:cond delay="0"/>
                                          </p:stCondLst>
                                        </p:cTn>
                                        <p:tgtEl>
                                          <p:spTgt spid="131076">
                                            <p:txEl>
                                              <p:pRg st="2" end="2"/>
                                            </p:txEl>
                                          </p:spTgt>
                                        </p:tgtEl>
                                        <p:attrNameLst>
                                          <p:attrName>style.visibility</p:attrName>
                                        </p:attrNameLst>
                                      </p:cBhvr>
                                      <p:to>
                                        <p:strVal val="visible"/>
                                      </p:to>
                                    </p:set>
                                    <p:animEffect transition="in" filter="blinds(vertical)">
                                      <p:cBhvr>
                                        <p:cTn id="15" dur="500"/>
                                        <p:tgtEl>
                                          <p:spTgt spid="131076">
                                            <p:txEl>
                                              <p:pRg st="2" end="2"/>
                                            </p:txEl>
                                          </p:spTgt>
                                        </p:tgtEl>
                                      </p:cBhvr>
                                    </p:animEffect>
                                  </p:childTnLst>
                                </p:cTn>
                              </p:par>
                              <p:par>
                                <p:cTn id="16" presetID="3" presetClass="entr" presetSubtype="5" fill="hold" grpId="0" nodeType="withEffect">
                                  <p:stCondLst>
                                    <p:cond delay="0"/>
                                  </p:stCondLst>
                                  <p:childTnLst>
                                    <p:set>
                                      <p:cBhvr>
                                        <p:cTn id="17" dur="1" fill="hold">
                                          <p:stCondLst>
                                            <p:cond delay="0"/>
                                          </p:stCondLst>
                                        </p:cTn>
                                        <p:tgtEl>
                                          <p:spTgt spid="131076">
                                            <p:txEl>
                                              <p:pRg st="3" end="3"/>
                                            </p:txEl>
                                          </p:spTgt>
                                        </p:tgtEl>
                                        <p:attrNameLst>
                                          <p:attrName>style.visibility</p:attrName>
                                        </p:attrNameLst>
                                      </p:cBhvr>
                                      <p:to>
                                        <p:strVal val="visible"/>
                                      </p:to>
                                    </p:set>
                                    <p:animEffect transition="in" filter="blinds(vertical)">
                                      <p:cBhvr>
                                        <p:cTn id="18" dur="500"/>
                                        <p:tgtEl>
                                          <p:spTgt spid="131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92AD-B418-4002-9101-69A0A51F1B0F}"/>
              </a:ext>
            </a:extLst>
          </p:cNvPr>
          <p:cNvSpPr>
            <a:spLocks noGrp="1"/>
          </p:cNvSpPr>
          <p:nvPr>
            <p:ph type="title"/>
          </p:nvPr>
        </p:nvSpPr>
        <p:spPr>
          <a:xfrm>
            <a:off x="764498" y="247650"/>
            <a:ext cx="11427502" cy="1485900"/>
          </a:xfrm>
        </p:spPr>
        <p:txBody>
          <a:bodyPr>
            <a:normAutofit fontScale="90000"/>
          </a:bodyPr>
          <a:lstStyle/>
          <a:p>
            <a:r>
              <a:rPr lang="en-US" dirty="0"/>
              <a:t>Do the Image and Details section of the worksheet. Then answer these questions on the back. </a:t>
            </a:r>
          </a:p>
        </p:txBody>
      </p:sp>
      <p:sp>
        <p:nvSpPr>
          <p:cNvPr id="3" name="Content Placeholder 2">
            <a:extLst>
              <a:ext uri="{FF2B5EF4-FFF2-40B4-BE49-F238E27FC236}">
                <a16:creationId xmlns:a16="http://schemas.microsoft.com/office/drawing/2014/main" id="{F891DAE2-9B0E-4699-BF6C-43F8DF4C907A}"/>
              </a:ext>
            </a:extLst>
          </p:cNvPr>
          <p:cNvSpPr>
            <a:spLocks noGrp="1"/>
          </p:cNvSpPr>
          <p:nvPr>
            <p:ph idx="1"/>
          </p:nvPr>
        </p:nvSpPr>
        <p:spPr>
          <a:xfrm>
            <a:off x="1371600" y="2286000"/>
            <a:ext cx="9601200" cy="4324350"/>
          </a:xfrm>
        </p:spPr>
        <p:txBody>
          <a:bodyPr>
            <a:normAutofit/>
          </a:bodyPr>
          <a:lstStyle/>
          <a:p>
            <a:pPr marL="457200" indent="-457200">
              <a:buFont typeface="+mj-lt"/>
              <a:buAutoNum type="arabicPeriod"/>
            </a:pPr>
            <a:r>
              <a:rPr lang="en-US" dirty="0"/>
              <a:t>What purpose does Sedaris’ title have? How does it add to the tone of his memoir?</a:t>
            </a:r>
          </a:p>
          <a:p>
            <a:pPr marL="457200" indent="-457200">
              <a:buFont typeface="+mj-lt"/>
              <a:buAutoNum type="arabicPeriod"/>
            </a:pPr>
            <a:r>
              <a:rPr lang="en-US" dirty="0"/>
              <a:t>Why does Sedaris add the details from his sister’s yearbook? What do these details add to his attitude toward his sister and her suicide?</a:t>
            </a:r>
          </a:p>
        </p:txBody>
      </p:sp>
    </p:spTree>
    <p:extLst>
      <p:ext uri="{BB962C8B-B14F-4D97-AF65-F5344CB8AC3E}">
        <p14:creationId xmlns:p14="http://schemas.microsoft.com/office/powerpoint/2010/main" val="293683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DF991-8F44-4128-A7E2-658E4349EB1E}"/>
              </a:ext>
            </a:extLst>
          </p:cNvPr>
          <p:cNvSpPr>
            <a:spLocks noGrp="1"/>
          </p:cNvSpPr>
          <p:nvPr>
            <p:ph type="title"/>
          </p:nvPr>
        </p:nvSpPr>
        <p:spPr/>
        <p:txBody>
          <a:bodyPr/>
          <a:lstStyle/>
          <a:p>
            <a:r>
              <a:rPr lang="en-US" dirty="0"/>
              <a:t>Closure</a:t>
            </a:r>
          </a:p>
        </p:txBody>
      </p:sp>
      <p:sp>
        <p:nvSpPr>
          <p:cNvPr id="3" name="Content Placeholder 2">
            <a:extLst>
              <a:ext uri="{FF2B5EF4-FFF2-40B4-BE49-F238E27FC236}">
                <a16:creationId xmlns:a16="http://schemas.microsoft.com/office/drawing/2014/main" id="{1FA9B861-12DF-4F11-A382-26182824CE37}"/>
              </a:ext>
            </a:extLst>
          </p:cNvPr>
          <p:cNvSpPr>
            <a:spLocks noGrp="1"/>
          </p:cNvSpPr>
          <p:nvPr>
            <p:ph idx="1"/>
          </p:nvPr>
        </p:nvSpPr>
        <p:spPr/>
        <p:txBody>
          <a:bodyPr>
            <a:normAutofit/>
          </a:bodyPr>
          <a:lstStyle/>
          <a:p>
            <a:r>
              <a:rPr lang="en-US" sz="4400" dirty="0"/>
              <a:t>On a half sheet of paper, explain how Jeannette Wall’s and David Sedaris’ tones about their families are similar or different. </a:t>
            </a:r>
          </a:p>
        </p:txBody>
      </p:sp>
    </p:spTree>
    <p:extLst>
      <p:ext uri="{BB962C8B-B14F-4D97-AF65-F5344CB8AC3E}">
        <p14:creationId xmlns:p14="http://schemas.microsoft.com/office/powerpoint/2010/main" val="191622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CB1B8-E508-4C50-BDE7-9E5BF3D037BE}"/>
              </a:ext>
            </a:extLst>
          </p:cNvPr>
          <p:cNvSpPr>
            <a:spLocks noGrp="1"/>
          </p:cNvSpPr>
          <p:nvPr>
            <p:ph type="title"/>
          </p:nvPr>
        </p:nvSpPr>
        <p:spPr>
          <a:xfrm>
            <a:off x="765025" y="78029"/>
            <a:ext cx="9612971" cy="1420319"/>
          </a:xfrm>
        </p:spPr>
        <p:txBody>
          <a:bodyPr>
            <a:normAutofit/>
          </a:bodyPr>
          <a:lstStyle/>
          <a:p>
            <a:r>
              <a:rPr lang="en-US" sz="4000" dirty="0"/>
              <a:t>Thursday 5, September 2019 </a:t>
            </a:r>
            <a:br>
              <a:rPr lang="en-US" sz="4000" dirty="0"/>
            </a:br>
            <a:r>
              <a:rPr lang="en-US" sz="4000" dirty="0"/>
              <a:t>Agenda</a:t>
            </a:r>
          </a:p>
        </p:txBody>
      </p:sp>
      <p:sp>
        <p:nvSpPr>
          <p:cNvPr id="3" name="Text Placeholder 2">
            <a:extLst>
              <a:ext uri="{FF2B5EF4-FFF2-40B4-BE49-F238E27FC236}">
                <a16:creationId xmlns:a16="http://schemas.microsoft.com/office/drawing/2014/main" id="{279010F7-B9A8-4314-BF67-369DBC39DCD2}"/>
              </a:ext>
            </a:extLst>
          </p:cNvPr>
          <p:cNvSpPr>
            <a:spLocks noGrp="1"/>
          </p:cNvSpPr>
          <p:nvPr>
            <p:ph type="body" idx="1"/>
          </p:nvPr>
        </p:nvSpPr>
        <p:spPr>
          <a:xfrm>
            <a:off x="765025" y="2113613"/>
            <a:ext cx="9612971" cy="3246039"/>
          </a:xfrm>
        </p:spPr>
        <p:txBody>
          <a:bodyPr>
            <a:normAutofit/>
          </a:bodyPr>
          <a:lstStyle/>
          <a:p>
            <a:pPr marL="457200" indent="-457200">
              <a:buAutoNum type="arabicPeriod"/>
            </a:pPr>
            <a:endParaRPr lang="en-US" dirty="0"/>
          </a:p>
          <a:p>
            <a:pPr marL="457200" indent="-457200">
              <a:buAutoNum type="arabicPeriod"/>
            </a:pPr>
            <a:r>
              <a:rPr lang="en-US" sz="3200" b="1" dirty="0">
                <a:solidFill>
                  <a:srgbClr val="FF0000"/>
                </a:solidFill>
              </a:rPr>
              <a:t>Write into the Day: Grammar focus</a:t>
            </a:r>
          </a:p>
          <a:p>
            <a:pPr marL="457200" indent="-457200">
              <a:buAutoNum type="arabicPeriod"/>
            </a:pPr>
            <a:r>
              <a:rPr lang="en-US" sz="3200" b="1" dirty="0">
                <a:solidFill>
                  <a:schemeClr val="accent2">
                    <a:lumMod val="75000"/>
                  </a:schemeClr>
                </a:solidFill>
              </a:rPr>
              <a:t>Discuss Imagery and details from D-I-D-L-S</a:t>
            </a:r>
          </a:p>
          <a:p>
            <a:pPr marL="457200" indent="-457200">
              <a:buAutoNum type="arabicPeriod"/>
            </a:pPr>
            <a:r>
              <a:rPr lang="en-US" sz="3200" b="1" dirty="0">
                <a:solidFill>
                  <a:schemeClr val="accent4">
                    <a:lumMod val="75000"/>
                  </a:schemeClr>
                </a:solidFill>
              </a:rPr>
              <a:t>Read more of David Sedaris’ “Now We are Five” and continue filling out the D-I-D-L-S worksheet</a:t>
            </a:r>
          </a:p>
        </p:txBody>
      </p:sp>
    </p:spTree>
    <p:extLst>
      <p:ext uri="{BB962C8B-B14F-4D97-AF65-F5344CB8AC3E}">
        <p14:creationId xmlns:p14="http://schemas.microsoft.com/office/powerpoint/2010/main" val="191290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778" y="131164"/>
            <a:ext cx="11196353" cy="886968"/>
          </a:xfrm>
        </p:spPr>
        <p:txBody>
          <a:bodyPr>
            <a:normAutofit fontScale="90000"/>
          </a:bodyPr>
          <a:lstStyle/>
          <a:p>
            <a:r>
              <a:rPr lang="en-US" b="1" dirty="0"/>
              <a:t>Write into the Day: COMMA FOCUS</a:t>
            </a:r>
            <a:br>
              <a:rPr lang="en-US" b="1" dirty="0"/>
            </a:br>
            <a:r>
              <a:rPr lang="en-US" b="1" dirty="0"/>
              <a:t>5 September 2019</a:t>
            </a:r>
          </a:p>
        </p:txBody>
      </p:sp>
      <p:sp>
        <p:nvSpPr>
          <p:cNvPr id="4" name="Content Placeholder 3">
            <a:extLst>
              <a:ext uri="{FF2B5EF4-FFF2-40B4-BE49-F238E27FC236}">
                <a16:creationId xmlns:a16="http://schemas.microsoft.com/office/drawing/2014/main" id="{27BB3C7A-3413-406B-A78F-64062444F034}"/>
              </a:ext>
            </a:extLst>
          </p:cNvPr>
          <p:cNvSpPr>
            <a:spLocks noGrp="1"/>
          </p:cNvSpPr>
          <p:nvPr>
            <p:ph idx="1"/>
          </p:nvPr>
        </p:nvSpPr>
        <p:spPr>
          <a:xfrm>
            <a:off x="1295400" y="1349115"/>
            <a:ext cx="9601200" cy="5508885"/>
          </a:xfrm>
        </p:spPr>
        <p:txBody>
          <a:bodyPr/>
          <a:lstStyle/>
          <a:p>
            <a:r>
              <a:rPr lang="en-US" sz="3000" dirty="0"/>
              <a:t>Introductory words or phrases are separated from the rest of the sentence by a comma. </a:t>
            </a:r>
          </a:p>
          <a:p>
            <a:pPr lvl="1"/>
            <a:r>
              <a:rPr lang="en-US" sz="3000" dirty="0"/>
              <a:t>Examples: </a:t>
            </a:r>
          </a:p>
          <a:p>
            <a:pPr lvl="2"/>
            <a:r>
              <a:rPr lang="en-US" sz="3000" dirty="0">
                <a:solidFill>
                  <a:srgbClr val="00B050"/>
                </a:solidFill>
              </a:rPr>
              <a:t>At the end of the school year, </a:t>
            </a:r>
            <a:r>
              <a:rPr lang="en-US" sz="3000" dirty="0"/>
              <a:t>the teachers rejoice and are glad. </a:t>
            </a:r>
          </a:p>
          <a:p>
            <a:pPr lvl="2"/>
            <a:r>
              <a:rPr lang="en-US" sz="3000" dirty="0">
                <a:solidFill>
                  <a:srgbClr val="00B050"/>
                </a:solidFill>
              </a:rPr>
              <a:t>No, </a:t>
            </a:r>
            <a:r>
              <a:rPr lang="en-US" sz="3000" dirty="0"/>
              <a:t>I don’t want to get on your motorcycle. That looks dangerous. </a:t>
            </a:r>
          </a:p>
          <a:p>
            <a:pPr lvl="2"/>
            <a:r>
              <a:rPr lang="en-US" sz="3000" dirty="0">
                <a:solidFill>
                  <a:srgbClr val="00B050"/>
                </a:solidFill>
              </a:rPr>
              <a:t>Having finished my dinner, </a:t>
            </a:r>
            <a:r>
              <a:rPr lang="en-US" sz="3000" dirty="0"/>
              <a:t>I asked for peanut butter cheesecake for dessert. </a:t>
            </a:r>
          </a:p>
          <a:p>
            <a:endParaRPr lang="en-US" sz="3000" dirty="0"/>
          </a:p>
          <a:p>
            <a:r>
              <a:rPr lang="en-US" sz="3000" b="1" dirty="0">
                <a:solidFill>
                  <a:srgbClr val="00B050"/>
                </a:solidFill>
              </a:rPr>
              <a:t>Task: Write three examples of your own that mirror mine. </a:t>
            </a:r>
          </a:p>
          <a:p>
            <a:pPr marL="987552" lvl="2" indent="0">
              <a:buNone/>
            </a:pPr>
            <a:endParaRPr lang="en-US" dirty="0"/>
          </a:p>
          <a:p>
            <a:pPr marL="530352" lvl="1" indent="0">
              <a:buNone/>
            </a:pPr>
            <a:endParaRPr lang="en-US" dirty="0"/>
          </a:p>
        </p:txBody>
      </p:sp>
    </p:spTree>
    <p:extLst>
      <p:ext uri="{BB962C8B-B14F-4D97-AF65-F5344CB8AC3E}">
        <p14:creationId xmlns:p14="http://schemas.microsoft.com/office/powerpoint/2010/main" val="112645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B8C3-34E0-4BA0-84EF-0E6D1E81FB93}"/>
              </a:ext>
            </a:extLst>
          </p:cNvPr>
          <p:cNvSpPr>
            <a:spLocks noGrp="1"/>
          </p:cNvSpPr>
          <p:nvPr>
            <p:ph type="title"/>
          </p:nvPr>
        </p:nvSpPr>
        <p:spPr/>
        <p:txBody>
          <a:bodyPr/>
          <a:lstStyle/>
          <a:p>
            <a:r>
              <a:rPr lang="en-US"/>
              <a:t>What's the </a:t>
            </a:r>
            <a:r>
              <a:rPr lang="en-US" err="1"/>
              <a:t>happs</a:t>
            </a:r>
            <a:r>
              <a:rPr lang="en-US"/>
              <a:t>?</a:t>
            </a:r>
          </a:p>
        </p:txBody>
      </p:sp>
      <p:sp>
        <p:nvSpPr>
          <p:cNvPr id="3" name="Content Placeholder 2">
            <a:extLst>
              <a:ext uri="{FF2B5EF4-FFF2-40B4-BE49-F238E27FC236}">
                <a16:creationId xmlns:a16="http://schemas.microsoft.com/office/drawing/2014/main" id="{58E3EBEA-2B4D-4C50-91D3-BDB46BEC1FA7}"/>
              </a:ext>
            </a:extLst>
          </p:cNvPr>
          <p:cNvSpPr>
            <a:spLocks noGrp="1"/>
          </p:cNvSpPr>
          <p:nvPr>
            <p:ph idx="1"/>
          </p:nvPr>
        </p:nvSpPr>
        <p:spPr/>
        <p:txBody>
          <a:bodyPr vert="horz" lIns="91440" tIns="45720" rIns="91440" bIns="45720" rtlCol="0" anchor="t">
            <a:normAutofit/>
          </a:bodyPr>
          <a:lstStyle/>
          <a:p>
            <a:pPr marL="383540" indent="-383540"/>
            <a:r>
              <a:rPr lang="en-US" b="1" dirty="0"/>
              <a:t>Learning: </a:t>
            </a:r>
            <a:r>
              <a:rPr lang="en-US" dirty="0"/>
              <a:t>How details and imagery influence tone</a:t>
            </a:r>
          </a:p>
          <a:p>
            <a:pPr marL="383540" indent="-383540"/>
            <a:r>
              <a:rPr lang="en-US" b="1" dirty="0"/>
              <a:t>Action: </a:t>
            </a:r>
          </a:p>
          <a:p>
            <a:pPr lvl="1" indent="-383540"/>
            <a:r>
              <a:rPr lang="en-US" dirty="0"/>
              <a:t>Reviewing details and imagery using DIDLS</a:t>
            </a:r>
            <a:endParaRPr lang="en-US" i="0" dirty="0"/>
          </a:p>
          <a:p>
            <a:pPr lvl="1" indent="-383540"/>
            <a:r>
              <a:rPr lang="en-US" i="0" dirty="0"/>
              <a:t>Continue reading David Sedaris' "Now We are Five" </a:t>
            </a:r>
          </a:p>
          <a:p>
            <a:pPr lvl="1" indent="-383540"/>
            <a:r>
              <a:rPr lang="en-US" i="0" dirty="0"/>
              <a:t>Fill out a section on details and imagery and answer 4 questions about our reading</a:t>
            </a:r>
            <a:endParaRPr lang="en-US" dirty="0"/>
          </a:p>
          <a:p>
            <a:pPr marL="383540" indent="-383540"/>
            <a:r>
              <a:rPr lang="en-US" b="1" dirty="0"/>
              <a:t>Validation: </a:t>
            </a:r>
            <a:r>
              <a:rPr lang="en-US" dirty="0"/>
              <a:t>Explain how Jeannette Wall’s and David Sedaris’ tones about their families are similar or different. </a:t>
            </a:r>
          </a:p>
        </p:txBody>
      </p:sp>
    </p:spTree>
    <p:extLst>
      <p:ext uri="{BB962C8B-B14F-4D97-AF65-F5344CB8AC3E}">
        <p14:creationId xmlns:p14="http://schemas.microsoft.com/office/powerpoint/2010/main" val="129256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704850"/>
            <a:ext cx="8229600" cy="819150"/>
          </a:xfrm>
        </p:spPr>
        <p:txBody>
          <a:bodyPr>
            <a:noAutofit/>
          </a:bodyPr>
          <a:lstStyle/>
          <a:p>
            <a:pPr algn="ctr"/>
            <a:r>
              <a:rPr lang="en-US" sz="6000" b="1" dirty="0">
                <a:solidFill>
                  <a:schemeClr val="tx1"/>
                </a:solidFill>
                <a:ea typeface="ＭＳ Ｐゴシック" charset="0"/>
                <a:cs typeface="ＭＳ Ｐゴシック" charset="0"/>
              </a:rPr>
              <a:t>D-</a:t>
            </a:r>
            <a:r>
              <a:rPr lang="en-US" sz="6000" b="1" dirty="0">
                <a:solidFill>
                  <a:srgbClr val="FF0000"/>
                </a:solidFill>
                <a:ea typeface="ＭＳ Ｐゴシック" charset="0"/>
                <a:cs typeface="ＭＳ Ｐゴシック" charset="0"/>
              </a:rPr>
              <a:t>I</a:t>
            </a:r>
            <a:r>
              <a:rPr lang="en-US" sz="6000" b="1" dirty="0">
                <a:solidFill>
                  <a:schemeClr val="tx1"/>
                </a:solidFill>
                <a:ea typeface="ＭＳ Ｐゴシック" charset="0"/>
                <a:cs typeface="ＭＳ Ｐゴシック" charset="0"/>
              </a:rPr>
              <a:t>-D-L-S</a:t>
            </a:r>
            <a:endParaRPr lang="en-US" sz="6000" dirty="0">
              <a:solidFill>
                <a:schemeClr val="tx1"/>
              </a:solidFill>
              <a:ea typeface="ＭＳ Ｐゴシック" charset="0"/>
              <a:cs typeface="ＭＳ Ｐゴシック" charset="0"/>
            </a:endParaRPr>
          </a:p>
        </p:txBody>
      </p:sp>
      <p:sp>
        <p:nvSpPr>
          <p:cNvPr id="131076" name="Rectangle 4"/>
          <p:cNvSpPr>
            <a:spLocks noGrp="1" noChangeArrowheads="1"/>
          </p:cNvSpPr>
          <p:nvPr>
            <p:ph idx="1"/>
          </p:nvPr>
        </p:nvSpPr>
        <p:spPr>
          <a:xfrm>
            <a:off x="749508" y="1524000"/>
            <a:ext cx="10604292" cy="4872038"/>
          </a:xfrm>
        </p:spPr>
        <p:txBody>
          <a:bodyPr/>
          <a:lstStyle/>
          <a:p>
            <a:pPr>
              <a:spcBef>
                <a:spcPts val="500"/>
              </a:spcBef>
              <a:spcAft>
                <a:spcPts val="500"/>
              </a:spcAft>
            </a:pPr>
            <a:r>
              <a:rPr lang="en-US" sz="3600" b="1" dirty="0">
                <a:solidFill>
                  <a:srgbClr val="FF0000"/>
                </a:solidFill>
                <a:ea typeface="ＭＳ Ｐゴシック" charset="0"/>
                <a:cs typeface="Arial"/>
              </a:rPr>
              <a:t>I</a:t>
            </a:r>
            <a:r>
              <a:rPr lang="en-US" sz="2800" b="1" dirty="0">
                <a:solidFill>
                  <a:srgbClr val="FF0000"/>
                </a:solidFill>
                <a:ea typeface="ＭＳ Ｐゴシック" charset="0"/>
                <a:cs typeface="Arial"/>
              </a:rPr>
              <a:t>MAGES (imagery): </a:t>
            </a:r>
            <a:r>
              <a:rPr lang="en-US" sz="2400" b="1" dirty="0">
                <a:solidFill>
                  <a:srgbClr val="FF0000"/>
                </a:solidFill>
                <a:ea typeface="ＭＳ Ｐゴシック" charset="0"/>
                <a:cs typeface="Arial"/>
              </a:rPr>
              <a:t>vivid appeals made to the various senses have an emotion or attitude attached to them.  These descriptions can include figures of speech that appeal to sensory experiences.</a:t>
            </a:r>
          </a:p>
          <a:p>
            <a:pPr>
              <a:spcBef>
                <a:spcPts val="500"/>
              </a:spcBef>
              <a:spcAft>
                <a:spcPts val="500"/>
              </a:spcAft>
            </a:pPr>
            <a:r>
              <a:rPr lang="en-US" sz="2400" b="1" dirty="0">
                <a:solidFill>
                  <a:schemeClr val="accent5"/>
                </a:solidFill>
                <a:ea typeface="ＭＳ Ｐゴシック" charset="0"/>
                <a:cs typeface="Arial"/>
              </a:rPr>
              <a:t>Example 1:</a:t>
            </a:r>
            <a:endParaRPr lang="en-US" sz="3200" b="1" dirty="0">
              <a:solidFill>
                <a:schemeClr val="accent5"/>
              </a:solidFill>
              <a:ea typeface="ＭＳ Ｐゴシック" charset="0"/>
              <a:cs typeface="Arial"/>
            </a:endParaRPr>
          </a:p>
          <a:p>
            <a:pPr lvl="1">
              <a:lnSpc>
                <a:spcPct val="150000"/>
              </a:lnSpc>
              <a:spcBef>
                <a:spcPts val="500"/>
              </a:spcBef>
              <a:spcAft>
                <a:spcPts val="500"/>
              </a:spcAft>
            </a:pPr>
            <a:r>
              <a:rPr lang="en-US" sz="2400" dirty="0">
                <a:solidFill>
                  <a:schemeClr val="accent5"/>
                </a:solidFill>
                <a:ea typeface="ＭＳ Ｐゴシック" charset="0"/>
                <a:cs typeface="Arial"/>
              </a:rPr>
              <a:t>His heart beat faster, sounding like a machine gun in the roar of battle pounding in his ears.</a:t>
            </a:r>
          </a:p>
          <a:p>
            <a:pPr lvl="1">
              <a:lnSpc>
                <a:spcPct val="150000"/>
              </a:lnSpc>
              <a:spcBef>
                <a:spcPts val="500"/>
              </a:spcBef>
              <a:spcAft>
                <a:spcPts val="500"/>
              </a:spcAft>
            </a:pPr>
            <a:r>
              <a:rPr lang="en-US" sz="2400" dirty="0">
                <a:solidFill>
                  <a:schemeClr val="accent5"/>
                </a:solidFill>
                <a:ea typeface="ＭＳ Ｐゴシック" charset="0"/>
                <a:cs typeface="Arial"/>
              </a:rPr>
              <a:t>His heart beat faster, sounding like a playing card thumping rapidly against bicycle spokes in his ears.</a:t>
            </a:r>
          </a:p>
        </p:txBody>
      </p:sp>
    </p:spTree>
    <p:extLst>
      <p:ext uri="{BB962C8B-B14F-4D97-AF65-F5344CB8AC3E}">
        <p14:creationId xmlns:p14="http://schemas.microsoft.com/office/powerpoint/2010/main" val="2697580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blinds(vertical)">
                                      <p:cBhvr>
                                        <p:cTn id="7" dur="500"/>
                                        <p:tgtEl>
                                          <p:spTgt spid="1310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31076">
                                            <p:txEl>
                                              <p:pRg st="1" end="1"/>
                                            </p:txEl>
                                          </p:spTgt>
                                        </p:tgtEl>
                                        <p:attrNameLst>
                                          <p:attrName>style.visibility</p:attrName>
                                        </p:attrNameLst>
                                      </p:cBhvr>
                                      <p:to>
                                        <p:strVal val="visible"/>
                                      </p:to>
                                    </p:set>
                                    <p:animEffect transition="in" filter="blinds(vertical)">
                                      <p:cBhvr>
                                        <p:cTn id="12" dur="500"/>
                                        <p:tgtEl>
                                          <p:spTgt spid="131076">
                                            <p:txEl>
                                              <p:pRg st="1" end="1"/>
                                            </p:txEl>
                                          </p:spTgt>
                                        </p:tgtEl>
                                      </p:cBhvr>
                                    </p:animEffect>
                                  </p:childTnLst>
                                </p:cTn>
                              </p:par>
                              <p:par>
                                <p:cTn id="13" presetID="3" presetClass="entr" presetSubtype="5" fill="hold" grpId="0" nodeType="withEffect">
                                  <p:stCondLst>
                                    <p:cond delay="0"/>
                                  </p:stCondLst>
                                  <p:childTnLst>
                                    <p:set>
                                      <p:cBhvr>
                                        <p:cTn id="14" dur="1" fill="hold">
                                          <p:stCondLst>
                                            <p:cond delay="0"/>
                                          </p:stCondLst>
                                        </p:cTn>
                                        <p:tgtEl>
                                          <p:spTgt spid="131076">
                                            <p:txEl>
                                              <p:pRg st="2" end="2"/>
                                            </p:txEl>
                                          </p:spTgt>
                                        </p:tgtEl>
                                        <p:attrNameLst>
                                          <p:attrName>style.visibility</p:attrName>
                                        </p:attrNameLst>
                                      </p:cBhvr>
                                      <p:to>
                                        <p:strVal val="visible"/>
                                      </p:to>
                                    </p:set>
                                    <p:animEffect transition="in" filter="blinds(vertical)">
                                      <p:cBhvr>
                                        <p:cTn id="15" dur="500"/>
                                        <p:tgtEl>
                                          <p:spTgt spid="131076">
                                            <p:txEl>
                                              <p:pRg st="2" end="2"/>
                                            </p:txEl>
                                          </p:spTgt>
                                        </p:tgtEl>
                                      </p:cBhvr>
                                    </p:animEffect>
                                  </p:childTnLst>
                                </p:cTn>
                              </p:par>
                              <p:par>
                                <p:cTn id="16" presetID="3" presetClass="entr" presetSubtype="5" fill="hold" grpId="0" nodeType="withEffect">
                                  <p:stCondLst>
                                    <p:cond delay="0"/>
                                  </p:stCondLst>
                                  <p:childTnLst>
                                    <p:set>
                                      <p:cBhvr>
                                        <p:cTn id="17" dur="1" fill="hold">
                                          <p:stCondLst>
                                            <p:cond delay="0"/>
                                          </p:stCondLst>
                                        </p:cTn>
                                        <p:tgtEl>
                                          <p:spTgt spid="131076">
                                            <p:txEl>
                                              <p:pRg st="3" end="3"/>
                                            </p:txEl>
                                          </p:spTgt>
                                        </p:tgtEl>
                                        <p:attrNameLst>
                                          <p:attrName>style.visibility</p:attrName>
                                        </p:attrNameLst>
                                      </p:cBhvr>
                                      <p:to>
                                        <p:strVal val="visible"/>
                                      </p:to>
                                    </p:set>
                                    <p:animEffect transition="in" filter="blinds(vertical)">
                                      <p:cBhvr>
                                        <p:cTn id="18" dur="500"/>
                                        <p:tgtEl>
                                          <p:spTgt spid="131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704850"/>
            <a:ext cx="8229600" cy="819150"/>
          </a:xfrm>
        </p:spPr>
        <p:txBody>
          <a:bodyPr>
            <a:noAutofit/>
          </a:bodyPr>
          <a:lstStyle/>
          <a:p>
            <a:pPr algn="ctr"/>
            <a:r>
              <a:rPr lang="en-US" sz="6000" b="1" dirty="0">
                <a:solidFill>
                  <a:schemeClr val="tx1"/>
                </a:solidFill>
                <a:ea typeface="ＭＳ Ｐゴシック" charset="0"/>
                <a:cs typeface="ＭＳ Ｐゴシック" charset="0"/>
              </a:rPr>
              <a:t>D-</a:t>
            </a:r>
            <a:r>
              <a:rPr lang="en-US" sz="6000" b="1" dirty="0">
                <a:solidFill>
                  <a:srgbClr val="FF0000"/>
                </a:solidFill>
                <a:ea typeface="ＭＳ Ｐゴシック" charset="0"/>
                <a:cs typeface="ＭＳ Ｐゴシック" charset="0"/>
              </a:rPr>
              <a:t>I</a:t>
            </a:r>
            <a:r>
              <a:rPr lang="en-US" sz="6000" b="1" dirty="0">
                <a:solidFill>
                  <a:schemeClr val="tx1"/>
                </a:solidFill>
                <a:ea typeface="ＭＳ Ｐゴシック" charset="0"/>
                <a:cs typeface="ＭＳ Ｐゴシック" charset="0"/>
              </a:rPr>
              <a:t>-D-L-S</a:t>
            </a:r>
            <a:endParaRPr lang="en-US" sz="6000" dirty="0">
              <a:solidFill>
                <a:schemeClr val="tx1"/>
              </a:solidFill>
              <a:ea typeface="ＭＳ Ｐゴシック" charset="0"/>
              <a:cs typeface="ＭＳ Ｐゴシック" charset="0"/>
            </a:endParaRPr>
          </a:p>
        </p:txBody>
      </p:sp>
      <p:sp>
        <p:nvSpPr>
          <p:cNvPr id="131076" name="Rectangle 4"/>
          <p:cNvSpPr>
            <a:spLocks noGrp="1" noChangeArrowheads="1"/>
          </p:cNvSpPr>
          <p:nvPr>
            <p:ph idx="1"/>
          </p:nvPr>
        </p:nvSpPr>
        <p:spPr>
          <a:xfrm>
            <a:off x="704538" y="1524000"/>
            <a:ext cx="10573062" cy="4872038"/>
          </a:xfrm>
        </p:spPr>
        <p:txBody>
          <a:bodyPr>
            <a:normAutofit/>
          </a:bodyPr>
          <a:lstStyle/>
          <a:p>
            <a:pPr>
              <a:spcBef>
                <a:spcPts val="500"/>
              </a:spcBef>
              <a:spcAft>
                <a:spcPts val="500"/>
              </a:spcAft>
            </a:pPr>
            <a:r>
              <a:rPr lang="en-US" sz="3900" b="1" dirty="0">
                <a:solidFill>
                  <a:srgbClr val="FF0000"/>
                </a:solidFill>
                <a:ea typeface="ＭＳ Ｐゴシック" charset="0"/>
                <a:cs typeface="Arial"/>
              </a:rPr>
              <a:t>I</a:t>
            </a:r>
            <a:r>
              <a:rPr lang="en-US" sz="3000" b="1" dirty="0">
                <a:solidFill>
                  <a:srgbClr val="FF0000"/>
                </a:solidFill>
                <a:ea typeface="ＭＳ Ｐゴシック" charset="0"/>
                <a:cs typeface="Arial"/>
              </a:rPr>
              <a:t>MAGES (imagery): </a:t>
            </a:r>
            <a:r>
              <a:rPr lang="en-US" sz="2600" b="1" dirty="0">
                <a:solidFill>
                  <a:srgbClr val="FF0000"/>
                </a:solidFill>
                <a:ea typeface="ＭＳ Ｐゴシック" charset="0"/>
                <a:cs typeface="Arial"/>
              </a:rPr>
              <a:t>vivid appeals made to the various senses have an emotion or attitude attached to them.  These descriptions can include figures of speech that appeal to sensory experiences.</a:t>
            </a:r>
            <a:endParaRPr lang="en-US" sz="3500" b="1" dirty="0">
              <a:solidFill>
                <a:srgbClr val="FF0000"/>
              </a:solidFill>
              <a:ea typeface="ＭＳ Ｐゴシック" charset="0"/>
              <a:cs typeface="Arial"/>
            </a:endParaRPr>
          </a:p>
          <a:p>
            <a:pPr>
              <a:spcBef>
                <a:spcPts val="500"/>
              </a:spcBef>
              <a:spcAft>
                <a:spcPts val="500"/>
              </a:spcAft>
            </a:pPr>
            <a:r>
              <a:rPr lang="en-US" sz="2600" b="1" dirty="0">
                <a:solidFill>
                  <a:schemeClr val="accent5"/>
                </a:solidFill>
                <a:ea typeface="ＭＳ Ｐゴシック" charset="0"/>
                <a:cs typeface="Arial"/>
              </a:rPr>
              <a:t>Example 2:</a:t>
            </a:r>
            <a:endParaRPr lang="en-US" sz="1900" dirty="0">
              <a:solidFill>
                <a:schemeClr val="accent5"/>
              </a:solidFill>
              <a:ea typeface="ＭＳ Ｐゴシック" charset="0"/>
              <a:cs typeface="Arial"/>
            </a:endParaRPr>
          </a:p>
          <a:p>
            <a:pPr lvl="1">
              <a:lnSpc>
                <a:spcPct val="150000"/>
              </a:lnSpc>
              <a:spcBef>
                <a:spcPts val="500"/>
              </a:spcBef>
              <a:spcAft>
                <a:spcPts val="500"/>
              </a:spcAft>
            </a:pPr>
            <a:r>
              <a:rPr lang="en-US" sz="2800" dirty="0">
                <a:solidFill>
                  <a:schemeClr val="accent5"/>
                </a:solidFill>
                <a:ea typeface="ＭＳ Ｐゴシック" charset="0"/>
                <a:cs typeface="Arial"/>
              </a:rPr>
              <a:t>“The dog stood up and growled like a lion, stiff-standing hackles, teeth uncovered as he lashed up his fury for a charge.” </a:t>
            </a:r>
          </a:p>
          <a:p>
            <a:pPr marL="228600" lvl="1" indent="0" algn="r">
              <a:lnSpc>
                <a:spcPct val="150000"/>
              </a:lnSpc>
              <a:spcBef>
                <a:spcPts val="500"/>
              </a:spcBef>
              <a:spcAft>
                <a:spcPts val="500"/>
              </a:spcAft>
              <a:buNone/>
            </a:pPr>
            <a:r>
              <a:rPr lang="en-US" sz="2800" dirty="0">
                <a:solidFill>
                  <a:schemeClr val="accent5"/>
                </a:solidFill>
                <a:ea typeface="ＭＳ Ｐゴシック" charset="0"/>
                <a:cs typeface="Arial"/>
              </a:rPr>
              <a:t>–Zora Neale Hurston, </a:t>
            </a:r>
            <a:r>
              <a:rPr lang="en-US" sz="2800" i="1" dirty="0">
                <a:solidFill>
                  <a:schemeClr val="accent5"/>
                </a:solidFill>
                <a:ea typeface="ＭＳ Ｐゴシック" charset="0"/>
                <a:cs typeface="Arial"/>
              </a:rPr>
              <a:t>Their Eyes Were Watching God </a:t>
            </a:r>
          </a:p>
        </p:txBody>
      </p:sp>
    </p:spTree>
    <p:extLst>
      <p:ext uri="{BB962C8B-B14F-4D97-AF65-F5344CB8AC3E}">
        <p14:creationId xmlns:p14="http://schemas.microsoft.com/office/powerpoint/2010/main" val="57987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1076">
                                            <p:txEl>
                                              <p:pRg st="2" end="2"/>
                                            </p:txEl>
                                          </p:spTgt>
                                        </p:tgtEl>
                                        <p:attrNameLst>
                                          <p:attrName>style.visibility</p:attrName>
                                        </p:attrNameLst>
                                      </p:cBhvr>
                                      <p:to>
                                        <p:strVal val="visible"/>
                                      </p:to>
                                    </p:set>
                                    <p:animEffect transition="in" filter="blinds(vertical)">
                                      <p:cBhvr>
                                        <p:cTn id="7" dur="500"/>
                                        <p:tgtEl>
                                          <p:spTgt spid="13107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31076">
                                            <p:txEl>
                                              <p:pRg st="3" end="3"/>
                                            </p:txEl>
                                          </p:spTgt>
                                        </p:tgtEl>
                                        <p:attrNameLst>
                                          <p:attrName>style.visibility</p:attrName>
                                        </p:attrNameLst>
                                      </p:cBhvr>
                                      <p:to>
                                        <p:strVal val="visible"/>
                                      </p:to>
                                    </p:set>
                                    <p:animEffect transition="in" filter="blinds(vertical)">
                                      <p:cBhvr>
                                        <p:cTn id="12" dur="500"/>
                                        <p:tgtEl>
                                          <p:spTgt spid="131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704850"/>
            <a:ext cx="8229600" cy="819150"/>
          </a:xfrm>
        </p:spPr>
        <p:txBody>
          <a:bodyPr>
            <a:noAutofit/>
          </a:bodyPr>
          <a:lstStyle/>
          <a:p>
            <a:pPr algn="ctr"/>
            <a:r>
              <a:rPr lang="en-US" sz="6000" b="1">
                <a:solidFill>
                  <a:schemeClr val="tx1"/>
                </a:solidFill>
                <a:ea typeface="ＭＳ Ｐゴシック" charset="0"/>
                <a:cs typeface="ＭＳ Ｐゴシック" charset="0"/>
              </a:rPr>
              <a:t>D-</a:t>
            </a:r>
            <a:r>
              <a:rPr lang="en-US" sz="6000" b="1">
                <a:solidFill>
                  <a:srgbClr val="FF0000"/>
                </a:solidFill>
                <a:ea typeface="ＭＳ Ｐゴシック" charset="0"/>
                <a:cs typeface="ＭＳ Ｐゴシック" charset="0"/>
              </a:rPr>
              <a:t>I</a:t>
            </a:r>
            <a:r>
              <a:rPr lang="en-US" sz="6000" b="1">
                <a:solidFill>
                  <a:schemeClr val="tx1"/>
                </a:solidFill>
                <a:ea typeface="ＭＳ Ｐゴシック" charset="0"/>
                <a:cs typeface="ＭＳ Ｐゴシック" charset="0"/>
              </a:rPr>
              <a:t>-D-L-S</a:t>
            </a:r>
            <a:endParaRPr lang="en-US" sz="6000">
              <a:solidFill>
                <a:schemeClr val="tx1"/>
              </a:solidFill>
              <a:ea typeface="ＭＳ Ｐゴシック" charset="0"/>
              <a:cs typeface="ＭＳ Ｐゴシック" charset="0"/>
            </a:endParaRPr>
          </a:p>
        </p:txBody>
      </p:sp>
      <p:sp>
        <p:nvSpPr>
          <p:cNvPr id="131076" name="Rectangle 4"/>
          <p:cNvSpPr>
            <a:spLocks noGrp="1" noChangeArrowheads="1"/>
          </p:cNvSpPr>
          <p:nvPr>
            <p:ph idx="1"/>
          </p:nvPr>
        </p:nvSpPr>
        <p:spPr>
          <a:xfrm>
            <a:off x="779489" y="1524000"/>
            <a:ext cx="10117111" cy="4872038"/>
          </a:xfrm>
        </p:spPr>
        <p:txBody>
          <a:bodyPr>
            <a:normAutofit/>
          </a:bodyPr>
          <a:lstStyle/>
          <a:p>
            <a:pPr>
              <a:buNone/>
            </a:pPr>
            <a:r>
              <a:rPr lang="en-US">
                <a:latin typeface="Arial"/>
                <a:cs typeface="Arial"/>
              </a:rPr>
              <a:t>	</a:t>
            </a:r>
            <a:r>
              <a:rPr lang="en-US" sz="2200">
                <a:solidFill>
                  <a:schemeClr val="accent5"/>
                </a:solidFill>
                <a:cs typeface="Arial"/>
              </a:rPr>
              <a:t>She could see in the open square before her house the tops of trees that were all aquiver with the new spring life. The delicious breath of rain was in the air. In the street below a peddler was crying his wares. The notes of a distant song which some one was singing reached her faintly, and countless sparrows were twittering in the eaves.</a:t>
            </a:r>
          </a:p>
          <a:p>
            <a:pPr>
              <a:buNone/>
            </a:pPr>
            <a:r>
              <a:rPr lang="en-US" sz="2200">
                <a:solidFill>
                  <a:schemeClr val="accent5"/>
                </a:solidFill>
                <a:cs typeface="Arial"/>
              </a:rPr>
              <a:t>	There were patches of blue sky showing here and there through the clouds that had met and piled one above the other in the west facing her window. </a:t>
            </a:r>
            <a:r>
              <a:rPr lang="en-US" sz="2200">
                <a:solidFill>
                  <a:schemeClr val="accent5"/>
                </a:solidFill>
                <a:ea typeface="ＭＳ Ｐゴシック" charset="0"/>
                <a:cs typeface="Arial"/>
              </a:rPr>
              <a:t>(Kate Chopin, “The Story of an Hour”)</a:t>
            </a:r>
          </a:p>
          <a:p>
            <a:pPr lvl="1">
              <a:lnSpc>
                <a:spcPct val="150000"/>
              </a:lnSpc>
              <a:spcBef>
                <a:spcPts val="500"/>
              </a:spcBef>
              <a:spcAft>
                <a:spcPts val="500"/>
              </a:spcAft>
            </a:pPr>
            <a:r>
              <a:rPr lang="en-US" b="1">
                <a:solidFill>
                  <a:schemeClr val="accent6">
                    <a:lumMod val="75000"/>
                  </a:schemeClr>
                </a:solidFill>
                <a:ea typeface="ＭＳ Ｐゴシック" charset="0"/>
                <a:cs typeface="Arial"/>
              </a:rPr>
              <a:t>What sense(s) is being appealed to?</a:t>
            </a:r>
          </a:p>
          <a:p>
            <a:pPr lvl="1">
              <a:lnSpc>
                <a:spcPct val="150000"/>
              </a:lnSpc>
              <a:spcBef>
                <a:spcPts val="500"/>
              </a:spcBef>
              <a:spcAft>
                <a:spcPts val="500"/>
              </a:spcAft>
            </a:pPr>
            <a:r>
              <a:rPr lang="en-US" b="1">
                <a:solidFill>
                  <a:schemeClr val="accent6">
                    <a:lumMod val="75000"/>
                  </a:schemeClr>
                </a:solidFill>
                <a:ea typeface="ＭＳ Ｐゴシック" charset="0"/>
                <a:cs typeface="Arial"/>
              </a:rPr>
              <a:t>What do these images suggest about the character’s attitude?  Which details help?  How/why?</a:t>
            </a:r>
          </a:p>
        </p:txBody>
      </p:sp>
    </p:spTree>
    <p:extLst>
      <p:ext uri="{BB962C8B-B14F-4D97-AF65-F5344CB8AC3E}">
        <p14:creationId xmlns:p14="http://schemas.microsoft.com/office/powerpoint/2010/main" val="57646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blinds(vertical)">
                                      <p:cBhvr>
                                        <p:cTn id="7" dur="500"/>
                                        <p:tgtEl>
                                          <p:spTgt spid="131076">
                                            <p:txEl>
                                              <p:pRg st="0" end="0"/>
                                            </p:txEl>
                                          </p:spTgt>
                                        </p:tgtEl>
                                      </p:cBhvr>
                                    </p:animEffect>
                                  </p:childTnLst>
                                </p:cTn>
                              </p:par>
                              <p:par>
                                <p:cTn id="8" presetID="3" presetClass="entr" presetSubtype="5" fill="hold" grpId="0" nodeType="withEffect">
                                  <p:stCondLst>
                                    <p:cond delay="0"/>
                                  </p:stCondLst>
                                  <p:childTnLst>
                                    <p:set>
                                      <p:cBhvr>
                                        <p:cTn id="9" dur="1" fill="hold">
                                          <p:stCondLst>
                                            <p:cond delay="0"/>
                                          </p:stCondLst>
                                        </p:cTn>
                                        <p:tgtEl>
                                          <p:spTgt spid="131076">
                                            <p:txEl>
                                              <p:pRg st="1" end="1"/>
                                            </p:txEl>
                                          </p:spTgt>
                                        </p:tgtEl>
                                        <p:attrNameLst>
                                          <p:attrName>style.visibility</p:attrName>
                                        </p:attrNameLst>
                                      </p:cBhvr>
                                      <p:to>
                                        <p:strVal val="visible"/>
                                      </p:to>
                                    </p:set>
                                    <p:animEffect transition="in" filter="blinds(vertical)">
                                      <p:cBhvr>
                                        <p:cTn id="10" dur="500"/>
                                        <p:tgtEl>
                                          <p:spTgt spid="1310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704850"/>
            <a:ext cx="8229600" cy="819150"/>
          </a:xfrm>
        </p:spPr>
        <p:txBody>
          <a:bodyPr>
            <a:noAutofit/>
          </a:bodyPr>
          <a:lstStyle/>
          <a:p>
            <a:pPr algn="ctr"/>
            <a:r>
              <a:rPr lang="en-US" sz="6000" b="1">
                <a:solidFill>
                  <a:schemeClr val="tx1"/>
                </a:solidFill>
                <a:ea typeface="ＭＳ Ｐゴシック" charset="0"/>
                <a:cs typeface="ＭＳ Ｐゴシック" charset="0"/>
              </a:rPr>
              <a:t>D-</a:t>
            </a:r>
            <a:r>
              <a:rPr lang="en-US" sz="6000" b="1">
                <a:solidFill>
                  <a:srgbClr val="FF0000"/>
                </a:solidFill>
                <a:ea typeface="ＭＳ Ｐゴシック" charset="0"/>
                <a:cs typeface="ＭＳ Ｐゴシック" charset="0"/>
              </a:rPr>
              <a:t>I</a:t>
            </a:r>
            <a:r>
              <a:rPr lang="en-US" sz="6000" b="1">
                <a:solidFill>
                  <a:schemeClr val="tx1"/>
                </a:solidFill>
                <a:ea typeface="ＭＳ Ｐゴシック" charset="0"/>
                <a:cs typeface="ＭＳ Ｐゴシック" charset="0"/>
              </a:rPr>
              <a:t>-D-L-S</a:t>
            </a:r>
            <a:endParaRPr lang="en-US" sz="6000">
              <a:solidFill>
                <a:schemeClr val="tx1"/>
              </a:solidFill>
              <a:ea typeface="ＭＳ Ｐゴシック" charset="0"/>
              <a:cs typeface="ＭＳ Ｐゴシック" charset="0"/>
            </a:endParaRPr>
          </a:p>
        </p:txBody>
      </p:sp>
      <p:sp>
        <p:nvSpPr>
          <p:cNvPr id="131076" name="Rectangle 4"/>
          <p:cNvSpPr>
            <a:spLocks noGrp="1" noChangeArrowheads="1"/>
          </p:cNvSpPr>
          <p:nvPr>
            <p:ph idx="1"/>
          </p:nvPr>
        </p:nvSpPr>
        <p:spPr>
          <a:xfrm>
            <a:off x="2590800" y="1524000"/>
            <a:ext cx="8305800" cy="4872038"/>
          </a:xfrm>
        </p:spPr>
        <p:txBody>
          <a:bodyPr>
            <a:normAutofit/>
          </a:bodyPr>
          <a:lstStyle/>
          <a:p>
            <a:pPr>
              <a:buNone/>
            </a:pPr>
            <a:r>
              <a:rPr lang="en-US">
                <a:latin typeface="Arial"/>
                <a:cs typeface="Arial"/>
              </a:rPr>
              <a:t>	</a:t>
            </a:r>
            <a:r>
              <a:rPr lang="en-US" sz="2200">
                <a:solidFill>
                  <a:schemeClr val="accent5"/>
                </a:solidFill>
                <a:cs typeface="Arial"/>
              </a:rPr>
              <a:t>She could see in the </a:t>
            </a:r>
            <a:r>
              <a:rPr lang="en-US" sz="2200" b="1">
                <a:solidFill>
                  <a:srgbClr val="00B050"/>
                </a:solidFill>
                <a:cs typeface="Arial"/>
              </a:rPr>
              <a:t>open square </a:t>
            </a:r>
            <a:r>
              <a:rPr lang="en-US" sz="2200">
                <a:solidFill>
                  <a:schemeClr val="accent5"/>
                </a:solidFill>
                <a:cs typeface="Arial"/>
              </a:rPr>
              <a:t>before her house the tops of trees that were all </a:t>
            </a:r>
            <a:r>
              <a:rPr lang="en-US" sz="2200" b="1">
                <a:solidFill>
                  <a:srgbClr val="00B050"/>
                </a:solidFill>
                <a:cs typeface="Arial"/>
              </a:rPr>
              <a:t>aquiver with the new spring life</a:t>
            </a:r>
            <a:r>
              <a:rPr lang="en-US" sz="2200">
                <a:solidFill>
                  <a:schemeClr val="accent5"/>
                </a:solidFill>
                <a:cs typeface="Arial"/>
              </a:rPr>
              <a:t>. The </a:t>
            </a:r>
            <a:r>
              <a:rPr lang="en-US" sz="2200" b="1">
                <a:solidFill>
                  <a:srgbClr val="FF0000"/>
                </a:solidFill>
                <a:cs typeface="Arial"/>
              </a:rPr>
              <a:t>delicious breath of rain </a:t>
            </a:r>
            <a:r>
              <a:rPr lang="en-US" sz="2200">
                <a:solidFill>
                  <a:schemeClr val="accent5"/>
                </a:solidFill>
                <a:cs typeface="Arial"/>
              </a:rPr>
              <a:t>was in the air. In the street below a peddler was crying his wares. The </a:t>
            </a:r>
            <a:r>
              <a:rPr lang="en-US" sz="2200" b="1">
                <a:solidFill>
                  <a:schemeClr val="accent1">
                    <a:lumMod val="75000"/>
                  </a:schemeClr>
                </a:solidFill>
                <a:cs typeface="Arial"/>
              </a:rPr>
              <a:t>notes of a distant song </a:t>
            </a:r>
            <a:r>
              <a:rPr lang="en-US" sz="2200">
                <a:solidFill>
                  <a:schemeClr val="accent5"/>
                </a:solidFill>
                <a:cs typeface="Arial"/>
              </a:rPr>
              <a:t>which some one was singing reached her </a:t>
            </a:r>
            <a:r>
              <a:rPr lang="en-US" sz="2200" b="1">
                <a:solidFill>
                  <a:schemeClr val="accent1">
                    <a:lumMod val="75000"/>
                  </a:schemeClr>
                </a:solidFill>
                <a:cs typeface="Arial"/>
              </a:rPr>
              <a:t>faintly</a:t>
            </a:r>
            <a:r>
              <a:rPr lang="en-US" sz="2200">
                <a:solidFill>
                  <a:schemeClr val="accent5"/>
                </a:solidFill>
                <a:cs typeface="Arial"/>
              </a:rPr>
              <a:t>, and countless </a:t>
            </a:r>
            <a:r>
              <a:rPr lang="en-US" sz="2200" b="1">
                <a:solidFill>
                  <a:schemeClr val="accent1">
                    <a:lumMod val="75000"/>
                  </a:schemeClr>
                </a:solidFill>
                <a:cs typeface="Arial"/>
              </a:rPr>
              <a:t>sparrows were twittering in the eaves</a:t>
            </a:r>
            <a:r>
              <a:rPr lang="en-US" sz="2200">
                <a:solidFill>
                  <a:schemeClr val="accent5"/>
                </a:solidFill>
                <a:cs typeface="Arial"/>
              </a:rPr>
              <a:t>.</a:t>
            </a:r>
          </a:p>
          <a:p>
            <a:pPr>
              <a:buNone/>
            </a:pPr>
            <a:r>
              <a:rPr lang="en-US" sz="2200">
                <a:solidFill>
                  <a:schemeClr val="accent5"/>
                </a:solidFill>
                <a:cs typeface="Arial"/>
              </a:rPr>
              <a:t>	There were </a:t>
            </a:r>
            <a:r>
              <a:rPr lang="en-US" sz="2200" b="1">
                <a:solidFill>
                  <a:srgbClr val="00B050"/>
                </a:solidFill>
                <a:cs typeface="Arial"/>
              </a:rPr>
              <a:t>patches of blue sky showing here and there through the clouds</a:t>
            </a:r>
            <a:r>
              <a:rPr lang="en-US" sz="2200">
                <a:solidFill>
                  <a:schemeClr val="accent5"/>
                </a:solidFill>
                <a:cs typeface="Arial"/>
              </a:rPr>
              <a:t> that had met and piled one above the other in the west facing her window. </a:t>
            </a:r>
            <a:r>
              <a:rPr lang="en-US" sz="2200">
                <a:solidFill>
                  <a:schemeClr val="accent5"/>
                </a:solidFill>
                <a:ea typeface="ＭＳ Ｐゴシック" charset="0"/>
                <a:cs typeface="Arial"/>
              </a:rPr>
              <a:t>(Kate Chopin, “The Story of an Hour”)</a:t>
            </a:r>
          </a:p>
          <a:p>
            <a:pPr lvl="1">
              <a:lnSpc>
                <a:spcPct val="150000"/>
              </a:lnSpc>
              <a:spcBef>
                <a:spcPts val="500"/>
              </a:spcBef>
              <a:spcAft>
                <a:spcPts val="500"/>
              </a:spcAft>
            </a:pPr>
            <a:r>
              <a:rPr lang="en-US" b="1">
                <a:solidFill>
                  <a:schemeClr val="accent6">
                    <a:lumMod val="75000"/>
                  </a:schemeClr>
                </a:solidFill>
                <a:ea typeface="ＭＳ Ｐゴシック" charset="0"/>
                <a:cs typeface="Arial"/>
              </a:rPr>
              <a:t>What sense(s) is being appealed to?</a:t>
            </a:r>
          </a:p>
          <a:p>
            <a:pPr lvl="1">
              <a:lnSpc>
                <a:spcPct val="150000"/>
              </a:lnSpc>
              <a:spcBef>
                <a:spcPts val="500"/>
              </a:spcBef>
              <a:spcAft>
                <a:spcPts val="500"/>
              </a:spcAft>
            </a:pPr>
            <a:r>
              <a:rPr lang="en-US" b="1">
                <a:solidFill>
                  <a:schemeClr val="accent6">
                    <a:lumMod val="75000"/>
                  </a:schemeClr>
                </a:solidFill>
                <a:ea typeface="ＭＳ Ｐゴシック" charset="0"/>
                <a:cs typeface="Arial"/>
              </a:rPr>
              <a:t>What do these images suggest about the character’s attitude?  Which details help?  How/why?</a:t>
            </a:r>
          </a:p>
        </p:txBody>
      </p:sp>
    </p:spTree>
    <p:extLst>
      <p:ext uri="{BB962C8B-B14F-4D97-AF65-F5344CB8AC3E}">
        <p14:creationId xmlns:p14="http://schemas.microsoft.com/office/powerpoint/2010/main" val="366092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blinds(vertical)">
                                      <p:cBhvr>
                                        <p:cTn id="7" dur="500"/>
                                        <p:tgtEl>
                                          <p:spTgt spid="131076">
                                            <p:txEl>
                                              <p:pRg st="0" end="0"/>
                                            </p:txEl>
                                          </p:spTgt>
                                        </p:tgtEl>
                                      </p:cBhvr>
                                    </p:animEffect>
                                  </p:childTnLst>
                                </p:cTn>
                              </p:par>
                              <p:par>
                                <p:cTn id="8" presetID="3" presetClass="entr" presetSubtype="5" fill="hold" grpId="0" nodeType="withEffect">
                                  <p:stCondLst>
                                    <p:cond delay="0"/>
                                  </p:stCondLst>
                                  <p:childTnLst>
                                    <p:set>
                                      <p:cBhvr>
                                        <p:cTn id="9" dur="1" fill="hold">
                                          <p:stCondLst>
                                            <p:cond delay="0"/>
                                          </p:stCondLst>
                                        </p:cTn>
                                        <p:tgtEl>
                                          <p:spTgt spid="131076">
                                            <p:txEl>
                                              <p:pRg st="1" end="1"/>
                                            </p:txEl>
                                          </p:spTgt>
                                        </p:tgtEl>
                                        <p:attrNameLst>
                                          <p:attrName>style.visibility</p:attrName>
                                        </p:attrNameLst>
                                      </p:cBhvr>
                                      <p:to>
                                        <p:strVal val="visible"/>
                                      </p:to>
                                    </p:set>
                                    <p:animEffect transition="in" filter="blinds(vertical)">
                                      <p:cBhvr>
                                        <p:cTn id="10" dur="500"/>
                                        <p:tgtEl>
                                          <p:spTgt spid="1310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704850"/>
            <a:ext cx="8229600" cy="819150"/>
          </a:xfrm>
        </p:spPr>
        <p:txBody>
          <a:bodyPr>
            <a:noAutofit/>
          </a:bodyPr>
          <a:lstStyle/>
          <a:p>
            <a:pPr algn="ctr"/>
            <a:r>
              <a:rPr lang="en-US" sz="6000" b="1" dirty="0">
                <a:solidFill>
                  <a:schemeClr val="tx1"/>
                </a:solidFill>
                <a:ea typeface="ＭＳ Ｐゴシック" charset="0"/>
                <a:cs typeface="ＭＳ Ｐゴシック" charset="0"/>
              </a:rPr>
              <a:t>D-I-</a:t>
            </a:r>
            <a:r>
              <a:rPr lang="en-US" sz="6000" b="1" dirty="0">
                <a:solidFill>
                  <a:srgbClr val="FF0000"/>
                </a:solidFill>
                <a:ea typeface="ＭＳ Ｐゴシック" charset="0"/>
                <a:cs typeface="ＭＳ Ｐゴシック" charset="0"/>
              </a:rPr>
              <a:t>D</a:t>
            </a:r>
            <a:r>
              <a:rPr lang="en-US" sz="6000" b="1" dirty="0">
                <a:solidFill>
                  <a:schemeClr val="tx1"/>
                </a:solidFill>
                <a:ea typeface="ＭＳ Ｐゴシック" charset="0"/>
                <a:cs typeface="ＭＳ Ｐゴシック" charset="0"/>
              </a:rPr>
              <a:t>-L-S</a:t>
            </a:r>
            <a:endParaRPr lang="en-US" sz="6000" dirty="0">
              <a:solidFill>
                <a:schemeClr val="tx1"/>
              </a:solidFill>
              <a:latin typeface="Calibri" charset="0"/>
              <a:ea typeface="ＭＳ Ｐゴシック" charset="0"/>
              <a:cs typeface="ＭＳ Ｐゴシック" charset="0"/>
            </a:endParaRPr>
          </a:p>
        </p:txBody>
      </p:sp>
      <p:sp>
        <p:nvSpPr>
          <p:cNvPr id="131076" name="Rectangle 4"/>
          <p:cNvSpPr>
            <a:spLocks noGrp="1" noChangeArrowheads="1"/>
          </p:cNvSpPr>
          <p:nvPr>
            <p:ph idx="1"/>
          </p:nvPr>
        </p:nvSpPr>
        <p:spPr>
          <a:xfrm>
            <a:off x="2590800" y="1524000"/>
            <a:ext cx="8915400" cy="4872038"/>
          </a:xfrm>
        </p:spPr>
        <p:txBody>
          <a:bodyPr>
            <a:normAutofit fontScale="92500"/>
          </a:bodyPr>
          <a:lstStyle/>
          <a:p>
            <a:pPr>
              <a:spcBef>
                <a:spcPts val="500"/>
              </a:spcBef>
              <a:spcAft>
                <a:spcPts val="500"/>
              </a:spcAft>
            </a:pPr>
            <a:r>
              <a:rPr lang="en-US" sz="3600" b="1" dirty="0">
                <a:solidFill>
                  <a:srgbClr val="FF0000"/>
                </a:solidFill>
                <a:latin typeface="Arial"/>
                <a:ea typeface="ＭＳ Ｐゴシック" charset="0"/>
                <a:cs typeface="Arial"/>
              </a:rPr>
              <a:t>D</a:t>
            </a:r>
            <a:r>
              <a:rPr lang="en-US" sz="2800" b="1" dirty="0">
                <a:solidFill>
                  <a:srgbClr val="FF0000"/>
                </a:solidFill>
                <a:latin typeface="Arial"/>
                <a:ea typeface="ＭＳ Ｐゴシック" charset="0"/>
                <a:cs typeface="Arial"/>
              </a:rPr>
              <a:t>ETAILS: </a:t>
            </a:r>
            <a:r>
              <a:rPr lang="en-US" sz="2400" b="1" dirty="0">
                <a:solidFill>
                  <a:srgbClr val="FF0000"/>
                </a:solidFill>
                <a:latin typeface="Arial"/>
                <a:ea typeface="ＭＳ Ｐゴシック" charset="0"/>
                <a:cs typeface="Arial"/>
              </a:rPr>
              <a:t>facts that are included or those omitted, most commonly </a:t>
            </a:r>
            <a:r>
              <a:rPr lang="en-US" sz="2400" b="1" i="1" dirty="0">
                <a:solidFill>
                  <a:srgbClr val="FF0000"/>
                </a:solidFill>
                <a:latin typeface="Arial"/>
                <a:ea typeface="ＭＳ Ｐゴシック" charset="0"/>
                <a:cs typeface="Arial"/>
              </a:rPr>
              <a:t>the</a:t>
            </a:r>
            <a:r>
              <a:rPr lang="en-US" sz="2400" b="1" dirty="0">
                <a:solidFill>
                  <a:srgbClr val="FF0000"/>
                </a:solidFill>
                <a:latin typeface="Arial"/>
                <a:ea typeface="ＭＳ Ｐゴシック" charset="0"/>
                <a:cs typeface="Arial"/>
              </a:rPr>
              <a:t> </a:t>
            </a:r>
            <a:r>
              <a:rPr lang="en-US" sz="2400" b="1" i="1" dirty="0">
                <a:solidFill>
                  <a:srgbClr val="FF0000"/>
                </a:solidFill>
                <a:latin typeface="Arial"/>
                <a:ea typeface="ＭＳ Ｐゴシック" charset="0"/>
                <a:cs typeface="Arial"/>
              </a:rPr>
              <a:t>facts</a:t>
            </a:r>
            <a:r>
              <a:rPr lang="en-US" sz="2400" b="1" dirty="0">
                <a:solidFill>
                  <a:srgbClr val="FF0000"/>
                </a:solidFill>
                <a:latin typeface="Arial"/>
                <a:ea typeface="ＭＳ Ｐゴシック" charset="0"/>
                <a:cs typeface="Arial"/>
              </a:rPr>
              <a:t>. The speaker's perspective shapes what details are given.</a:t>
            </a:r>
          </a:p>
          <a:p>
            <a:pPr>
              <a:lnSpc>
                <a:spcPct val="150000"/>
              </a:lnSpc>
              <a:spcBef>
                <a:spcPts val="500"/>
              </a:spcBef>
              <a:spcAft>
                <a:spcPts val="500"/>
              </a:spcAft>
            </a:pPr>
            <a:r>
              <a:rPr lang="en-US" sz="2800" b="1" dirty="0">
                <a:solidFill>
                  <a:schemeClr val="accent5"/>
                </a:solidFill>
                <a:latin typeface="Arial"/>
                <a:ea typeface="ＭＳ Ｐゴシック" charset="0"/>
                <a:cs typeface="Arial"/>
              </a:rPr>
              <a:t>Example 1:</a:t>
            </a:r>
          </a:p>
          <a:p>
            <a:pPr lvl="2">
              <a:lnSpc>
                <a:spcPct val="150000"/>
              </a:lnSpc>
              <a:spcBef>
                <a:spcPts val="500"/>
              </a:spcBef>
              <a:spcAft>
                <a:spcPts val="500"/>
              </a:spcAft>
            </a:pPr>
            <a:r>
              <a:rPr lang="en-US" sz="2800" dirty="0">
                <a:solidFill>
                  <a:schemeClr val="accent5"/>
                </a:solidFill>
                <a:latin typeface="Arial"/>
                <a:ea typeface="ＭＳ Ｐゴシック" charset="0"/>
                <a:cs typeface="Arial"/>
              </a:rPr>
              <a:t>He brought with him a variety of toys.</a:t>
            </a:r>
          </a:p>
          <a:p>
            <a:pPr lvl="2">
              <a:lnSpc>
                <a:spcPct val="150000"/>
              </a:lnSpc>
              <a:spcBef>
                <a:spcPts val="500"/>
              </a:spcBef>
              <a:spcAft>
                <a:spcPts val="500"/>
              </a:spcAft>
            </a:pPr>
            <a:r>
              <a:rPr lang="en-US" sz="2800" dirty="0">
                <a:solidFill>
                  <a:schemeClr val="accent5"/>
                </a:solidFill>
                <a:latin typeface="Arial"/>
                <a:ea typeface="ＭＳ Ｐゴシック" charset="0"/>
                <a:cs typeface="Arial"/>
              </a:rPr>
              <a:t>He brought with him a dozen action figures, their weapons and accompanying vehicles, a collection of Lego blocks, and a case full of Matchbox cars.</a:t>
            </a:r>
          </a:p>
        </p:txBody>
      </p:sp>
    </p:spTree>
    <p:extLst>
      <p:ext uri="{BB962C8B-B14F-4D97-AF65-F5344CB8AC3E}">
        <p14:creationId xmlns:p14="http://schemas.microsoft.com/office/powerpoint/2010/main" val="1000284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blinds(vertical)">
                                      <p:cBhvr>
                                        <p:cTn id="7" dur="500"/>
                                        <p:tgtEl>
                                          <p:spTgt spid="1310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31076">
                                            <p:txEl>
                                              <p:pRg st="1" end="1"/>
                                            </p:txEl>
                                          </p:spTgt>
                                        </p:tgtEl>
                                        <p:attrNameLst>
                                          <p:attrName>style.visibility</p:attrName>
                                        </p:attrNameLst>
                                      </p:cBhvr>
                                      <p:to>
                                        <p:strVal val="visible"/>
                                      </p:to>
                                    </p:set>
                                    <p:animEffect transition="in" filter="blinds(vertical)">
                                      <p:cBhvr>
                                        <p:cTn id="12" dur="500"/>
                                        <p:tgtEl>
                                          <p:spTgt spid="131076">
                                            <p:txEl>
                                              <p:pRg st="1" end="1"/>
                                            </p:txEl>
                                          </p:spTgt>
                                        </p:tgtEl>
                                      </p:cBhvr>
                                    </p:animEffect>
                                  </p:childTnLst>
                                </p:cTn>
                              </p:par>
                              <p:par>
                                <p:cTn id="13" presetID="3" presetClass="entr" presetSubtype="5" fill="hold" grpId="0" nodeType="withEffect">
                                  <p:stCondLst>
                                    <p:cond delay="0"/>
                                  </p:stCondLst>
                                  <p:childTnLst>
                                    <p:set>
                                      <p:cBhvr>
                                        <p:cTn id="14" dur="1" fill="hold">
                                          <p:stCondLst>
                                            <p:cond delay="0"/>
                                          </p:stCondLst>
                                        </p:cTn>
                                        <p:tgtEl>
                                          <p:spTgt spid="131076">
                                            <p:txEl>
                                              <p:pRg st="2" end="2"/>
                                            </p:txEl>
                                          </p:spTgt>
                                        </p:tgtEl>
                                        <p:attrNameLst>
                                          <p:attrName>style.visibility</p:attrName>
                                        </p:attrNameLst>
                                      </p:cBhvr>
                                      <p:to>
                                        <p:strVal val="visible"/>
                                      </p:to>
                                    </p:set>
                                    <p:animEffect transition="in" filter="blinds(vertical)">
                                      <p:cBhvr>
                                        <p:cTn id="15" dur="500"/>
                                        <p:tgtEl>
                                          <p:spTgt spid="131076">
                                            <p:txEl>
                                              <p:pRg st="2" end="2"/>
                                            </p:txEl>
                                          </p:spTgt>
                                        </p:tgtEl>
                                      </p:cBhvr>
                                    </p:animEffect>
                                  </p:childTnLst>
                                </p:cTn>
                              </p:par>
                              <p:par>
                                <p:cTn id="16" presetID="3" presetClass="entr" presetSubtype="5" fill="hold" grpId="0" nodeType="withEffect">
                                  <p:stCondLst>
                                    <p:cond delay="0"/>
                                  </p:stCondLst>
                                  <p:childTnLst>
                                    <p:set>
                                      <p:cBhvr>
                                        <p:cTn id="17" dur="1" fill="hold">
                                          <p:stCondLst>
                                            <p:cond delay="0"/>
                                          </p:stCondLst>
                                        </p:cTn>
                                        <p:tgtEl>
                                          <p:spTgt spid="131076">
                                            <p:txEl>
                                              <p:pRg st="3" end="3"/>
                                            </p:txEl>
                                          </p:spTgt>
                                        </p:tgtEl>
                                        <p:attrNameLst>
                                          <p:attrName>style.visibility</p:attrName>
                                        </p:attrNameLst>
                                      </p:cBhvr>
                                      <p:to>
                                        <p:strVal val="visible"/>
                                      </p:to>
                                    </p:set>
                                    <p:animEffect transition="in" filter="blinds(vertical)">
                                      <p:cBhvr>
                                        <p:cTn id="18" dur="500"/>
                                        <p:tgtEl>
                                          <p:spTgt spid="131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4852ACC1E22440808C402C0C91CAD7" ma:contentTypeVersion="24" ma:contentTypeDescription="Create a new document." ma:contentTypeScope="" ma:versionID="f4be8861f68243e9e4a34f24c9186df6">
  <xsd:schema xmlns:xsd="http://www.w3.org/2001/XMLSchema" xmlns:xs="http://www.w3.org/2001/XMLSchema" xmlns:p="http://schemas.microsoft.com/office/2006/metadata/properties" xmlns:ns3="c856a6bc-12b5-4d26-a196-d933ad616d3d" xmlns:ns4="23ee004a-44b5-429e-b90a-d874061c14cc" targetNamespace="http://schemas.microsoft.com/office/2006/metadata/properties" ma:root="true" ma:fieldsID="160d47fa84de4868072a66c2d1ca61ec" ns3:_="" ns4:_="">
    <xsd:import namespace="c856a6bc-12b5-4d26-a196-d933ad616d3d"/>
    <xsd:import namespace="23ee004a-44b5-429e-b90a-d874061c14cc"/>
    <xsd:element name="properties">
      <xsd:complexType>
        <xsd:sequence>
          <xsd:element name="documentManagement">
            <xsd:complexType>
              <xsd:all>
                <xsd:element ref="ns3:SharedWithUsers" minOccurs="0"/>
                <xsd:element ref="ns3:SharingHintHash" minOccurs="0"/>
                <xsd:element ref="ns3:SharedWithDetails" minOccurs="0"/>
                <xsd:element ref="ns4:NotebookType" minOccurs="0"/>
                <xsd:element ref="ns4:FolderType" minOccurs="0"/>
                <xsd:element ref="ns4:Owner" minOccurs="0"/>
                <xsd:element ref="ns4:DefaultSectionNames"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MediaServiceMetadata" minOccurs="0"/>
                <xsd:element ref="ns4:MediaServiceFastMetadata" minOccurs="0"/>
                <xsd:element ref="ns4:MediaServiceEventHashCode" minOccurs="0"/>
                <xsd:element ref="ns4:MediaServiceGenerationTime" minOccurs="0"/>
                <xsd:element ref="ns4:MediaServiceDateTaken" minOccurs="0"/>
                <xsd:element ref="ns4:MediaServiceAutoTags"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56a6bc-12b5-4d26-a196-d933ad616d3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ee004a-44b5-429e-b90a-d874061c14cc" elementFormDefault="qualified">
    <xsd:import namespace="http://schemas.microsoft.com/office/2006/documentManagement/types"/>
    <xsd:import namespace="http://schemas.microsoft.com/office/infopath/2007/PartnerControls"/>
    <xsd:element name="NotebookType" ma:index="11" nillable="true" ma:displayName="Notebook Type" ma:indexed="tru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Teachers" ma:index="1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9" nillable="true" ma:displayName="Invited Teachers" ma:internalName="Invited_Teachers">
      <xsd:simpleType>
        <xsd:restriction base="dms:Note">
          <xsd:maxLength value="255"/>
        </xsd:restriction>
      </xsd:simpleType>
    </xsd:element>
    <xsd:element name="Invited_Students" ma:index="20" nillable="true" ma:displayName="Invited Students" ma:internalName="Invited_Student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GenerationTime" ma:index="25" nillable="true" ma:displayName="MediaServiceGenerationTime" ma:hidden="true" ma:internalName="MediaServiceGenerationTim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AutoTags" ma:index="27" nillable="true" ma:displayName="MediaServiceAutoTags" ma:internalName="MediaServiceAutoTag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23ee004a-44b5-429e-b90a-d874061c14cc">
      <UserInfo>
        <DisplayName/>
        <AccountId xsi:nil="true"/>
        <AccountType/>
      </UserInfo>
    </Owner>
    <NotebookType xmlns="23ee004a-44b5-429e-b90a-d874061c14cc" xsi:nil="true"/>
    <Invited_Teachers xmlns="23ee004a-44b5-429e-b90a-d874061c14cc" xsi:nil="true"/>
    <Self_Registration_Enabled xmlns="23ee004a-44b5-429e-b90a-d874061c14cc" xsi:nil="true"/>
    <Invited_Students xmlns="23ee004a-44b5-429e-b90a-d874061c14cc" xsi:nil="true"/>
    <FolderType xmlns="23ee004a-44b5-429e-b90a-d874061c14cc" xsi:nil="true"/>
    <Teachers xmlns="23ee004a-44b5-429e-b90a-d874061c14cc">
      <UserInfo>
        <DisplayName/>
        <AccountId xsi:nil="true"/>
        <AccountType/>
      </UserInfo>
    </Teachers>
    <Students xmlns="23ee004a-44b5-429e-b90a-d874061c14cc">
      <UserInfo>
        <DisplayName/>
        <AccountId xsi:nil="true"/>
        <AccountType/>
      </UserInfo>
    </Students>
    <Student_Groups xmlns="23ee004a-44b5-429e-b90a-d874061c14cc">
      <UserInfo>
        <DisplayName/>
        <AccountId xsi:nil="true"/>
        <AccountType/>
      </UserInfo>
    </Student_Groups>
    <AppVersion xmlns="23ee004a-44b5-429e-b90a-d874061c14cc" xsi:nil="true"/>
    <DefaultSectionNames xmlns="23ee004a-44b5-429e-b90a-d874061c14cc" xsi:nil="true"/>
  </documentManagement>
</p:properties>
</file>

<file path=customXml/itemProps1.xml><?xml version="1.0" encoding="utf-8"?>
<ds:datastoreItem xmlns:ds="http://schemas.openxmlformats.org/officeDocument/2006/customXml" ds:itemID="{3CD65600-33DB-46C2-9E4C-3048659D49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56a6bc-12b5-4d26-a196-d933ad616d3d"/>
    <ds:schemaRef ds:uri="23ee004a-44b5-429e-b90a-d874061c14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5334B2-5D8B-4259-9EB4-ADAB29A2E5A3}">
  <ds:schemaRefs>
    <ds:schemaRef ds:uri="http://schemas.microsoft.com/sharepoint/v3/contenttype/forms"/>
  </ds:schemaRefs>
</ds:datastoreItem>
</file>

<file path=customXml/itemProps3.xml><?xml version="1.0" encoding="utf-8"?>
<ds:datastoreItem xmlns:ds="http://schemas.openxmlformats.org/officeDocument/2006/customXml" ds:itemID="{171E2211-99B5-41E2-BBDD-476A056E373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3ee004a-44b5-429e-b90a-d874061c14cc"/>
    <ds:schemaRef ds:uri="http://purl.org/dc/elements/1.1/"/>
    <ds:schemaRef ds:uri="http://schemas.microsoft.com/office/2006/metadata/properties"/>
    <ds:schemaRef ds:uri="c856a6bc-12b5-4d26-a196-d933ad616d3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544</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Calibri</vt:lpstr>
      <vt:lpstr>Calibri Light</vt:lpstr>
      <vt:lpstr>Office Theme</vt:lpstr>
      <vt:lpstr>PowerPoint Presentation</vt:lpstr>
      <vt:lpstr>Thursday 5, September 2019  Agenda</vt:lpstr>
      <vt:lpstr>Write into the Day: COMMA FOCUS 5 September 2019</vt:lpstr>
      <vt:lpstr>What's the happs?</vt:lpstr>
      <vt:lpstr>D-I-D-L-S</vt:lpstr>
      <vt:lpstr>D-I-D-L-S</vt:lpstr>
      <vt:lpstr>D-I-D-L-S</vt:lpstr>
      <vt:lpstr>D-I-D-L-S</vt:lpstr>
      <vt:lpstr>D-I-D-L-S</vt:lpstr>
      <vt:lpstr>D-I-D-L-S</vt:lpstr>
      <vt:lpstr>D-I-D-L-S</vt:lpstr>
      <vt:lpstr>Do the Image and Details section of the worksheet. Then answer these questions on the back. </vt:lpstr>
      <vt:lpstr>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 Feher</dc:creator>
  <cp:lastModifiedBy>Kimberly Feher</cp:lastModifiedBy>
  <cp:revision>1</cp:revision>
  <dcterms:created xsi:type="dcterms:W3CDTF">2019-09-05T12:59:10Z</dcterms:created>
  <dcterms:modified xsi:type="dcterms:W3CDTF">2019-09-05T12:59:52Z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0x010100914852ACC1E22440808C402C0C91CAD7</vt:lpwstr>
  </property>
</Properties>
</file>