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CA2A7-F1B2-2CE4-C12A-18717BF0FC3B}" v="549" dt="2019-10-28T18:35:57.499"/>
    <p1510:client id="{B0B5D8E9-06BE-D86D-755F-E0EE55BE8BDC}" v="3977" dt="2019-10-28T17:24:55.876"/>
    <p1510:client id="{76544330-8EC9-8330-21C1-EE3822826B21}" v="4" dt="2019-10-28T18:10:53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2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7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ikkis_refuge/1640069613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42266"/>
            <a:ext cx="5829300" cy="1550610"/>
          </a:xfrm>
        </p:spPr>
        <p:txBody>
          <a:bodyPr/>
          <a:lstStyle/>
          <a:p>
            <a:r>
              <a:rPr lang="en-US">
                <a:cs typeface="Calibri Light"/>
              </a:rPr>
              <a:t>Text 2 Packet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69322"/>
            <a:ext cx="5143500" cy="2207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Name:</a:t>
            </a:r>
          </a:p>
          <a:p>
            <a:r>
              <a:rPr lang="en-US">
                <a:cs typeface="Calibri"/>
              </a:rPr>
              <a:t>Class period:</a:t>
            </a:r>
          </a:p>
          <a:p>
            <a:r>
              <a:rPr lang="en-US">
                <a:cs typeface="Calibri"/>
              </a:rPr>
              <a:t>Due MONDAY 11/4</a:t>
            </a:r>
          </a:p>
        </p:txBody>
      </p:sp>
      <p:pic>
        <p:nvPicPr>
          <p:cNvPr id="4" name="Picture 4" descr="A picture containing newspaper&#10;&#10;Description generated with very high confidence">
            <a:extLst>
              <a:ext uri="{FF2B5EF4-FFF2-40B4-BE49-F238E27FC236}">
                <a16:creationId xmlns:a16="http://schemas.microsoft.com/office/drawing/2014/main" id="{EAA1840E-7C88-4ABF-B0D6-C9FB2D25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075" y="180695"/>
            <a:ext cx="6008914" cy="2222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2D624-6380-459A-82F6-7BC29B29FD54}"/>
              </a:ext>
            </a:extLst>
          </p:cNvPr>
          <p:cNvSpPr txBox="1"/>
          <p:nvPr/>
        </p:nvSpPr>
        <p:spPr>
          <a:xfrm>
            <a:off x="-768403" y="-368833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BF82967-82DD-4C69-AD45-87DCD2610594}"/>
              </a:ext>
            </a:extLst>
          </p:cNvPr>
          <p:cNvSpPr txBox="1"/>
          <p:nvPr/>
        </p:nvSpPr>
        <p:spPr>
          <a:xfrm>
            <a:off x="213232" y="97971"/>
            <a:ext cx="643153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98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F85D-38B1-47D2-804C-FAE46B67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41054"/>
            <a:ext cx="5915025" cy="1133485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haroni"/>
                <a:cs typeface="Aharoni"/>
              </a:rPr>
              <a:t>You have selected your 2nd text in our unit:</a:t>
            </a:r>
            <a:br>
              <a:rPr lang="en-US" sz="3200">
                <a:latin typeface="Aharoni"/>
                <a:cs typeface="Aharoni"/>
              </a:rPr>
            </a:br>
            <a:r>
              <a:rPr lang="en-US" sz="3200">
                <a:latin typeface="Aharoni"/>
                <a:cs typeface="Aharoni"/>
              </a:rPr>
              <a:t> "Is America just?"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D910-A806-4C98-B443-B547C4AA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35243"/>
            <a:ext cx="5915025" cy="7492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u="sng">
                <a:cs typeface="Calibri" panose="020F0502020204030204"/>
              </a:rPr>
              <a:t>Answer the questions below about your text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sz="2000">
                <a:cs typeface="Calibri" panose="020F0502020204030204"/>
              </a:rPr>
              <a:t>In 21 words or more, what drew you to this text?</a:t>
            </a: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2000">
                <a:cs typeface="Calibri" panose="020F0502020204030204"/>
              </a:rPr>
              <a:t>Rate your interest/passion level for this issue on a scale of 1-10 and explain why your chose that #</a:t>
            </a: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2000">
                <a:cs typeface="Calibri" panose="020F0502020204030204"/>
              </a:rPr>
              <a:t>What is the author's main point/purpose in this text?</a:t>
            </a: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2000">
                <a:cs typeface="Calibri" panose="020F0502020204030204"/>
              </a:rPr>
              <a:t>Why do you agree or disagree with their stance?</a:t>
            </a: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20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2000">
                <a:cs typeface="Calibri" panose="020F0502020204030204"/>
              </a:rPr>
              <a:t>Based on first impressions, what did the author use to make their point strong?</a:t>
            </a:r>
          </a:p>
        </p:txBody>
      </p:sp>
    </p:spTree>
    <p:extLst>
      <p:ext uri="{BB962C8B-B14F-4D97-AF65-F5344CB8AC3E}">
        <p14:creationId xmlns:p14="http://schemas.microsoft.com/office/powerpoint/2010/main" val="92256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7389-EA8F-4379-BF18-34B7037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864544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n-US">
                <a:latin typeface="Abadi"/>
                <a:cs typeface="Calibri Light"/>
              </a:rPr>
              <a:t>Wednesday, OCT 30th</a:t>
            </a:r>
            <a:endParaRPr lang="en-US"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7043-FB4C-4AC9-BF56-6C13CEA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65764"/>
            <a:ext cx="5915025" cy="73385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400">
                <a:cs typeface="Calibri" panose="020F0502020204030204"/>
              </a:rPr>
              <a:t>Read over your text and notice any STYLE devices (figurative language, hyperbole, mood/tone words, etc.)  Why would the author use those in the text? What do they add? (please quote specific examples with paragraph numbers)</a:t>
            </a: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400">
                <a:cs typeface="Calibri" panose="020F0502020204030204"/>
              </a:rPr>
              <a:t>What is the author's point of view on this subject? How do you know? (please cite examples with paragraph numbers)</a:t>
            </a: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400">
                <a:cs typeface="Calibri" panose="020F0502020204030204"/>
              </a:rPr>
              <a:t>In this issue, who/what is hurting or experiencing injustice? Explain</a:t>
            </a: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400">
                <a:cs typeface="Calibri" panose="020F0502020204030204"/>
              </a:rPr>
              <a:t>Which do you think is the strongest paragraph for the author's argument? Why? (please cite specific examples with paragraph numbers)</a:t>
            </a: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400">
                <a:cs typeface="Calibri" panose="020F0502020204030204"/>
              </a:rPr>
              <a:t>What would you have added to make the appeal stronger? Give examples of how you would word it.</a:t>
            </a: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endParaRPr lang="en-US" sz="1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400">
                <a:cs typeface="Calibri" panose="020F0502020204030204"/>
              </a:rPr>
              <a:t>                                                                                                         </a:t>
            </a:r>
            <a:r>
              <a:rPr lang="en-US" sz="1100">
                <a:cs typeface="Calibri" panose="020F0502020204030204"/>
              </a:rPr>
              <a:t>(continued on back)</a:t>
            </a:r>
          </a:p>
        </p:txBody>
      </p:sp>
    </p:spTree>
    <p:extLst>
      <p:ext uri="{BB962C8B-B14F-4D97-AF65-F5344CB8AC3E}">
        <p14:creationId xmlns:p14="http://schemas.microsoft.com/office/powerpoint/2010/main" val="93562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7389-EA8F-4379-BF18-34B7037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864544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n-US">
                <a:latin typeface="Abadi"/>
                <a:cs typeface="Calibri Light"/>
              </a:rPr>
              <a:t>Wednesday, OCT 30th</a:t>
            </a:r>
            <a:endParaRPr lang="en-US"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7043-FB4C-4AC9-BF56-6C13CEA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65764"/>
            <a:ext cx="5915025" cy="7338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u="sng">
                <a:cs typeface="Calibri" panose="020F0502020204030204"/>
              </a:rPr>
              <a:t>Paragraph response:</a:t>
            </a:r>
          </a:p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With a clear structure (Intro sentence, three obvious examples/points/evidences, and thesis statement/conclusion), please write a 5+ sentence paragraph responding to the following prompt.</a:t>
            </a:r>
          </a:p>
          <a:p>
            <a:pPr marL="0" indent="0">
              <a:buNone/>
            </a:pPr>
            <a:r>
              <a:rPr lang="en-US" sz="1600" b="1" i="1">
                <a:cs typeface="Calibri" panose="020F0502020204030204"/>
              </a:rPr>
              <a:t>How does this text fit into our Social Justice unit?</a:t>
            </a:r>
            <a:endParaRPr lang="en-US" sz="1600" i="1">
              <a:cs typeface="Calibri" panose="020F0502020204030204"/>
            </a:endParaRPr>
          </a:p>
          <a:p>
            <a:pPr marL="0" indent="0">
              <a:buNone/>
            </a:pPr>
            <a:r>
              <a:rPr lang="en-US" sz="1600" b="1" i="1">
                <a:cs typeface="Calibri" panose="020F0502020204030204"/>
              </a:rPr>
              <a:t> </a:t>
            </a:r>
            <a:r>
              <a:rPr lang="en-US" sz="1600" i="1">
                <a:cs typeface="Calibri" panose="020F0502020204030204"/>
              </a:rPr>
              <a:t>You can compare/contrast it to the first text ("</a:t>
            </a:r>
            <a:r>
              <a:rPr lang="en-US" sz="1600" i="1">
                <a:ea typeface="+mn-lt"/>
                <a:cs typeface="+mn-lt"/>
              </a:rPr>
              <a:t>Get a Knife, Get a Dog, but Get Rid of Guns" by Molly Ivins) , or explain how this issue violates justice.</a:t>
            </a:r>
            <a:endParaRPr lang="en-US" sz="16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909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7389-EA8F-4379-BF18-34B7037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864544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n-US">
                <a:latin typeface="Abadi"/>
                <a:cs typeface="Calibri Light"/>
              </a:rPr>
              <a:t>Thursday, OCT 31st</a:t>
            </a:r>
            <a:endParaRPr lang="en-US"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7043-FB4C-4AC9-BF56-6C13CEA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65764"/>
            <a:ext cx="5915025" cy="7338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u="sng">
                <a:cs typeface="Calibri" panose="020F0502020204030204"/>
              </a:rPr>
              <a:t>Analyze your text for </a:t>
            </a:r>
            <a:r>
              <a:rPr lang="en-US" sz="1800" u="sng" err="1">
                <a:cs typeface="Calibri" panose="020F0502020204030204"/>
              </a:rPr>
              <a:t>SOAPStone</a:t>
            </a:r>
            <a:r>
              <a:rPr lang="en-US" sz="1800" u="sng">
                <a:cs typeface="Calibri"/>
              </a:rPr>
              <a:t> and other rhetorical devices</a:t>
            </a:r>
          </a:p>
          <a:p>
            <a:pPr marL="0" indent="0">
              <a:buNone/>
            </a:pPr>
            <a:r>
              <a:rPr lang="en-US" sz="1600" i="1">
                <a:cs typeface="Calibri"/>
              </a:rPr>
              <a:t>You may have to do a little research on the internet to recall what these devices look like and how to find them. Don't be afraid to help each other!</a:t>
            </a:r>
          </a:p>
          <a:p>
            <a:pPr marL="0" indent="0">
              <a:buNone/>
            </a:pPr>
            <a:r>
              <a:rPr lang="en-US" sz="1600" b="1">
                <a:cs typeface="Calibri"/>
              </a:rPr>
              <a:t>Speaker</a:t>
            </a: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Occasion</a:t>
            </a: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Audience</a:t>
            </a: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Purpose</a:t>
            </a: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Subject</a:t>
            </a: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Tone (</a:t>
            </a:r>
            <a:r>
              <a:rPr lang="en-US" sz="1600">
                <a:cs typeface="Calibri"/>
              </a:rPr>
              <a:t>with specific quote examples)</a:t>
            </a: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Ethos, Logos, </a:t>
            </a:r>
            <a:r>
              <a:rPr lang="en-US" sz="1600" b="1" u="sng">
                <a:cs typeface="Calibri"/>
              </a:rPr>
              <a:t>OR</a:t>
            </a:r>
            <a:r>
              <a:rPr lang="en-US" sz="1600" b="1">
                <a:cs typeface="Calibri"/>
              </a:rPr>
              <a:t> Pathos (</a:t>
            </a:r>
            <a:r>
              <a:rPr lang="en-US" sz="1600">
                <a:ea typeface="+mn-lt"/>
                <a:cs typeface="+mn-lt"/>
              </a:rPr>
              <a:t>with specific quote examples)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  <a:p>
            <a:pPr marL="0" indent="0">
              <a:buNone/>
            </a:pPr>
            <a:r>
              <a:rPr lang="en-US" sz="1600">
                <a:cs typeface="Calibri"/>
              </a:rPr>
              <a:t>Sum it up in a sentence!! Why is the author writing this sentence and what do they use to make their point? </a:t>
            </a:r>
            <a:r>
              <a:rPr lang="en-US" sz="1200">
                <a:cs typeface="Calibri"/>
              </a:rPr>
              <a:t>(For example: The author wants the reader to vote for Kanye 2020, and she uses a lot of logos/logic to make the reader assume he's the right candidate.)</a:t>
            </a:r>
          </a:p>
        </p:txBody>
      </p:sp>
    </p:spTree>
    <p:extLst>
      <p:ext uri="{BB962C8B-B14F-4D97-AF65-F5344CB8AC3E}">
        <p14:creationId xmlns:p14="http://schemas.microsoft.com/office/powerpoint/2010/main" val="5494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7389-EA8F-4379-BF18-34B7037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864544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n-US">
                <a:latin typeface="Abadi"/>
                <a:cs typeface="Calibri Light"/>
              </a:rPr>
              <a:t>Thursday, OCT 31st</a:t>
            </a:r>
            <a:endParaRPr lang="en-US"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7043-FB4C-4AC9-BF56-6C13CEA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65764"/>
            <a:ext cx="5915025" cy="7338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800">
                <a:cs typeface="Calibri" panose="020F0502020204030204"/>
              </a:rPr>
              <a:t>Research these rhetorical techniques and choose ONE to find in your text (use specific quote example).</a:t>
            </a:r>
          </a:p>
          <a:p>
            <a:pPr marL="742950" lvl="1" indent="-285750"/>
            <a:r>
              <a:rPr lang="en-US" sz="1400">
                <a:cs typeface="Calibri" panose="020F0502020204030204"/>
              </a:rPr>
              <a:t>Bandwagon, repetition, parallelism, </a:t>
            </a:r>
            <a:r>
              <a:rPr lang="en-US" sz="1400" err="1">
                <a:cs typeface="Calibri" panose="020F0502020204030204"/>
              </a:rPr>
              <a:t>kairos</a:t>
            </a:r>
            <a:r>
              <a:rPr lang="en-US" sz="1400">
                <a:cs typeface="Calibri" panose="020F0502020204030204"/>
              </a:rPr>
              <a:t> appeal, personification, pleonasm,  rhetorical question, or zeugma/syllepsis.</a:t>
            </a:r>
          </a:p>
          <a:p>
            <a:pPr marL="0" indent="0">
              <a:buNone/>
            </a:pPr>
            <a:endParaRPr lang="en-US" sz="1800" u="sng">
              <a:cs typeface="Calibri" panose="020F0502020204030204"/>
            </a:endParaRPr>
          </a:p>
          <a:p>
            <a:pPr marL="0" indent="0">
              <a:buNone/>
            </a:pPr>
            <a:endParaRPr lang="en-US" sz="1800" u="sng">
              <a:cs typeface="Calibri" panose="020F0502020204030204"/>
            </a:endParaRPr>
          </a:p>
          <a:p>
            <a:pPr marL="0" indent="0">
              <a:buNone/>
            </a:pPr>
            <a:endParaRPr lang="en-US" sz="1800" u="sng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u="sng">
                <a:cs typeface="Calibri" panose="020F0502020204030204"/>
              </a:rPr>
              <a:t>Paragraph response: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1600">
                <a:cs typeface="Calibri" panose="020F0502020204030204"/>
              </a:rPr>
              <a:t>With a clear structure (Intro sentence, three obvious examples/points/evidences, and thesis statement/conclusion), please write a 5+ sentence paragraph responding to the following prompt.</a:t>
            </a:r>
          </a:p>
          <a:p>
            <a:pPr marL="0" indent="0">
              <a:buNone/>
            </a:pPr>
            <a:r>
              <a:rPr lang="en-US" sz="1600" b="1" i="1">
                <a:cs typeface="Calibri" panose="020F0502020204030204"/>
              </a:rPr>
              <a:t>Is this author's use of rhetoric effective?</a:t>
            </a:r>
          </a:p>
          <a:p>
            <a:pPr marL="0" indent="0">
              <a:buNone/>
            </a:pPr>
            <a:r>
              <a:rPr lang="en-US" sz="1600" i="1">
                <a:cs typeface="Calibri" panose="020F0502020204030204"/>
              </a:rPr>
              <a:t>Is their argument good? Do they prove their point? What makes their argument strong? </a:t>
            </a:r>
            <a:r>
              <a:rPr lang="en-US" sz="1600" b="1" i="1">
                <a:cs typeface="Calibri" panose="020F0502020204030204"/>
              </a:rPr>
              <a:t>OR</a:t>
            </a:r>
            <a:r>
              <a:rPr lang="en-US" sz="1600" i="1">
                <a:cs typeface="Calibri" panose="020F0502020204030204"/>
              </a:rPr>
              <a:t>, why is it a weak argument? What could they have done better?</a:t>
            </a:r>
          </a:p>
        </p:txBody>
      </p:sp>
    </p:spTree>
    <p:extLst>
      <p:ext uri="{BB962C8B-B14F-4D97-AF65-F5344CB8AC3E}">
        <p14:creationId xmlns:p14="http://schemas.microsoft.com/office/powerpoint/2010/main" val="353136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7389-EA8F-4379-BF18-34B7037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864544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en-US">
                <a:latin typeface="Abadi"/>
                <a:cs typeface="Calibri Light"/>
              </a:rPr>
              <a:t>Friday, Nov 1st</a:t>
            </a:r>
            <a:endParaRPr lang="en-US"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7043-FB4C-4AC9-BF56-6C13CEA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65764"/>
            <a:ext cx="5915025" cy="7204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On the back of this page, complete a "ONE-PAGER," or, a single page summary of your chosen text.</a:t>
            </a:r>
          </a:p>
          <a:p>
            <a:pPr marL="0" indent="0">
              <a:buNone/>
            </a:pPr>
            <a:r>
              <a:rPr lang="en-US" sz="1800" b="1">
                <a:cs typeface="Calibri" panose="020F0502020204030204"/>
              </a:rPr>
              <a:t>You may</a:t>
            </a:r>
            <a:r>
              <a:rPr lang="en-US" sz="1800" b="1" u="sng">
                <a:cs typeface="Calibri" panose="020F0502020204030204"/>
              </a:rPr>
              <a:t> either</a:t>
            </a:r>
            <a:r>
              <a:rPr lang="en-US" sz="1800" b="1">
                <a:cs typeface="Calibri" panose="020F0502020204030204"/>
              </a:rPr>
              <a:t>: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1. Write a single page summary and analysis. </a:t>
            </a:r>
          </a:p>
          <a:p>
            <a:pPr marL="742950" lvl="1"/>
            <a:r>
              <a:rPr lang="en-US" sz="1400">
                <a:cs typeface="Calibri" panose="020F0502020204030204"/>
              </a:rPr>
              <a:t>Summarize the main points</a:t>
            </a:r>
          </a:p>
          <a:p>
            <a:pPr marL="742950" lvl="1"/>
            <a:r>
              <a:rPr lang="en-US" sz="1400">
                <a:cs typeface="Calibri" panose="020F0502020204030204"/>
              </a:rPr>
              <a:t>Was this good rhetoric?</a:t>
            </a:r>
          </a:p>
          <a:p>
            <a:pPr marL="742950" lvl="1"/>
            <a:r>
              <a:rPr lang="en-US" sz="1400">
                <a:cs typeface="Calibri" panose="020F0502020204030204"/>
              </a:rPr>
              <a:t>What were the author's strengths and weaknesses?</a:t>
            </a:r>
          </a:p>
          <a:p>
            <a:pPr marL="742950" lvl="1"/>
            <a:r>
              <a:rPr lang="en-US" sz="1400">
                <a:cs typeface="Calibri" panose="020F0502020204030204"/>
              </a:rPr>
              <a:t>How does this text fit into the Essential Question "Is America just?"</a:t>
            </a:r>
          </a:p>
          <a:p>
            <a:pPr marL="514350" lvl="1" indent="0">
              <a:buNone/>
            </a:pPr>
            <a:r>
              <a:rPr lang="en-US" sz="1400">
                <a:cs typeface="Calibri" panose="020F0502020204030204"/>
              </a:rPr>
              <a:t>          </a:t>
            </a:r>
            <a:r>
              <a:rPr lang="en-US" sz="1600" b="1">
                <a:cs typeface="Calibri" panose="020F0502020204030204"/>
              </a:rPr>
              <a:t>  OR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2. Create a visual one-pager </a:t>
            </a:r>
          </a:p>
          <a:p>
            <a:pPr marL="742950" lvl="1" indent="-285750"/>
            <a:r>
              <a:rPr lang="en-US" sz="1400">
                <a:cs typeface="Calibri" panose="020F0502020204030204"/>
              </a:rPr>
              <a:t>Examples of ONE-PAGER visuals -&gt;</a:t>
            </a: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285750" indent="-285750"/>
            <a:endParaRPr lang="en-US" sz="180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1600">
                <a:cs typeface="Calibri" panose="020F0502020204030204"/>
              </a:rPr>
              <a:t>The writing choice (#1) should be completed on the back of this page. Option #2 goes on the next page behind the rubric.</a:t>
            </a:r>
          </a:p>
        </p:txBody>
      </p:sp>
      <p:pic>
        <p:nvPicPr>
          <p:cNvPr id="4" name="Picture 4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A315C6B2-4CEC-4001-82A7-5DBB3FCD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4291212" y="5176797"/>
            <a:ext cx="1191026" cy="1626135"/>
          </a:xfrm>
          <a:prstGeom prst="rect">
            <a:avLst/>
          </a:prstGeom>
        </p:spPr>
      </p:pic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B5FBCB8-A95B-4FE4-A3A7-7B63F119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275523" y="3885079"/>
            <a:ext cx="1229446" cy="1607405"/>
          </a:xfrm>
          <a:prstGeom prst="rect">
            <a:avLst/>
          </a:prstGeom>
        </p:spPr>
      </p:pic>
      <p:pic>
        <p:nvPicPr>
          <p:cNvPr id="12" name="Picture 1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55A8B55-0E7B-4C6D-9B94-F14BD7B92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080063" y="6677265"/>
            <a:ext cx="1602921" cy="13463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FDF52B-6B66-4387-9245-AC94E051975D}"/>
              </a:ext>
            </a:extLst>
          </p:cNvPr>
          <p:cNvSpPr txBox="1"/>
          <p:nvPr/>
        </p:nvSpPr>
        <p:spPr>
          <a:xfrm>
            <a:off x="365632" y="4898571"/>
            <a:ext cx="3345436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cs typeface="Segoe UI"/>
              </a:rPr>
              <a:t>Social Justice in America – Choice Article One-Pager</a:t>
            </a:r>
            <a:r>
              <a:rPr lang="en-US" sz="1000">
                <a:cs typeface="Calibri"/>
              </a:rPr>
              <a:t> </a:t>
            </a:r>
          </a:p>
          <a:p>
            <a:r>
              <a:rPr lang="en-US" sz="1000" b="1">
                <a:cs typeface="Segoe UI"/>
              </a:rPr>
              <a:t>What is a One-Pager?  </a:t>
            </a:r>
            <a:r>
              <a:rPr lang="en-US" sz="1000">
                <a:cs typeface="Segoe UI"/>
              </a:rPr>
              <a:t>A One-Pager is a response to a reading. Using a white piece of paper, you will give details about the social justice article you chose and current events using quotes and visuals. The final result must look </a:t>
            </a:r>
            <a:r>
              <a:rPr lang="en-US" sz="1000" b="1">
                <a:cs typeface="Segoe UI"/>
              </a:rPr>
              <a:t>clean</a:t>
            </a:r>
            <a:r>
              <a:rPr lang="en-US" sz="1000">
                <a:cs typeface="Segoe UI"/>
              </a:rPr>
              <a:t> </a:t>
            </a:r>
            <a:r>
              <a:rPr lang="en-US" sz="1000" b="1">
                <a:cs typeface="Segoe UI"/>
              </a:rPr>
              <a:t>and colorful</a:t>
            </a:r>
            <a:r>
              <a:rPr lang="en-US" sz="1000">
                <a:cs typeface="Segoe UI"/>
              </a:rPr>
              <a:t>. You can layout your information and visuals in any way you want, but it must have </a:t>
            </a:r>
            <a:r>
              <a:rPr lang="en-US" sz="1000" b="1">
                <a:cs typeface="Segoe UI"/>
              </a:rPr>
              <a:t>all</a:t>
            </a:r>
            <a:r>
              <a:rPr lang="en-US" sz="1000">
                <a:cs typeface="Segoe UI"/>
              </a:rPr>
              <a:t> the components listed below.</a:t>
            </a:r>
            <a:r>
              <a:rPr lang="en-US" sz="1000">
                <a:cs typeface="Calibri"/>
              </a:rPr>
              <a:t> </a:t>
            </a:r>
          </a:p>
          <a:p>
            <a:endParaRPr lang="en-US">
              <a:latin typeface="Segoe UI"/>
              <a:cs typeface="Segoe UI"/>
            </a:endParaRPr>
          </a:p>
        </p:txBody>
      </p:sp>
      <p:pic>
        <p:nvPicPr>
          <p:cNvPr id="16" name="Picture 16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3C905D15-BB8B-4FF0-B6DC-542BFA916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7650" y="6781800"/>
            <a:ext cx="1619250" cy="1238250"/>
          </a:xfrm>
          <a:prstGeom prst="rect">
            <a:avLst/>
          </a:prstGeom>
        </p:spPr>
      </p:pic>
      <p:pic>
        <p:nvPicPr>
          <p:cNvPr id="18" name="Picture 1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25DD156-66F7-4B31-A028-141931A71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40000">
            <a:off x="2158878" y="6733407"/>
            <a:ext cx="17335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7389-EA8F-4379-BF18-34B7037C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357933" cy="576393"/>
          </a:xfrm>
          <a:ln>
            <a:solidFill>
              <a:schemeClr val="tx1"/>
            </a:solidFill>
            <a:prstDash val="sysDot"/>
          </a:ln>
        </p:spPr>
        <p:txBody>
          <a:bodyPr>
            <a:normAutofit fontScale="90000"/>
          </a:bodyPr>
          <a:lstStyle/>
          <a:p>
            <a:r>
              <a:rPr lang="en-US" sz="3600">
                <a:latin typeface="Abadi"/>
                <a:cs typeface="Calibri Light"/>
              </a:rPr>
              <a:t>Friday, Nov 1st</a:t>
            </a:r>
            <a:endParaRPr lang="en-US" sz="4000"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7043-FB4C-4AC9-BF56-6C13CEA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17" y="1204722"/>
            <a:ext cx="5915025" cy="7204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u="sng">
                <a:cs typeface="Calibri" panose="020F0502020204030204"/>
              </a:rPr>
              <a:t>If you chose to write a one-page summary based on the requirements on the previous page, write it below:</a:t>
            </a:r>
            <a:endParaRPr lang="en-US" sz="1600" u="sng"/>
          </a:p>
        </p:txBody>
      </p:sp>
    </p:spTree>
    <p:extLst>
      <p:ext uri="{BB962C8B-B14F-4D97-AF65-F5344CB8AC3E}">
        <p14:creationId xmlns:p14="http://schemas.microsoft.com/office/powerpoint/2010/main" val="240702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E2F26E-21B0-4572-94AF-2181CA4DC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12317"/>
              </p:ext>
            </p:extLst>
          </p:nvPr>
        </p:nvGraphicFramePr>
        <p:xfrm>
          <a:off x="-38420" y="-153680"/>
          <a:ext cx="7000229" cy="935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654">
                  <a:extLst>
                    <a:ext uri="{9D8B030D-6E8A-4147-A177-3AD203B41FA5}">
                      <a16:colId xmlns:a16="http://schemas.microsoft.com/office/drawing/2014/main" val="1303235141"/>
                    </a:ext>
                  </a:extLst>
                </a:gridCol>
                <a:gridCol w="3097362">
                  <a:extLst>
                    <a:ext uri="{9D8B030D-6E8A-4147-A177-3AD203B41FA5}">
                      <a16:colId xmlns:a16="http://schemas.microsoft.com/office/drawing/2014/main" val="4057026825"/>
                    </a:ext>
                  </a:extLst>
                </a:gridCol>
                <a:gridCol w="1342510">
                  <a:extLst>
                    <a:ext uri="{9D8B030D-6E8A-4147-A177-3AD203B41FA5}">
                      <a16:colId xmlns:a16="http://schemas.microsoft.com/office/drawing/2014/main" val="2032281515"/>
                    </a:ext>
                  </a:extLst>
                </a:gridCol>
                <a:gridCol w="987703">
                  <a:extLst>
                    <a:ext uri="{9D8B030D-6E8A-4147-A177-3AD203B41FA5}">
                      <a16:colId xmlns:a16="http://schemas.microsoft.com/office/drawing/2014/main" val="1803065215"/>
                    </a:ext>
                  </a:extLst>
                </a:gridCol>
              </a:tblGrid>
              <a:tr h="5349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Required Components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Expectations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Student Checklist 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(check off as completed)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Points Earned  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(grader only)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55435"/>
                  </a:ext>
                </a:extLst>
              </a:tr>
              <a:tr h="534930"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Border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This should be your favorite, or the most significant, quote from the article. Should take up all 4 borders. May repeat if necessary.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 5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2050"/>
                  </a:ext>
                </a:extLst>
              </a:tr>
              <a:tr h="385151"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Speaker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Provide the name/author/organization of the article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3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690890"/>
                  </a:ext>
                </a:extLst>
              </a:tr>
              <a:tr h="984274"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Speaker Visual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Provide ONE visual to represent the speaker.  It should be neat, and colored. It could be an actual drawing of the person. Another example: If it is a scientific group, draw something to represent that organization. (You may have to do a little research.)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 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019458"/>
                  </a:ext>
                </a:extLst>
              </a:tr>
              <a:tr h="38515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Occasion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Write the time and the place from when the article was written. (You may have to do a little research.)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3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460840"/>
                  </a:ext>
                </a:extLst>
              </a:tr>
              <a:tr h="534930"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Audience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Write down who the audience is.  Also include an explanation and/or evidence from the article for why you think they are the intended audience.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355801"/>
                  </a:ext>
                </a:extLst>
              </a:tr>
              <a:tr h="385151"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Audience Visual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Draw a visual representation or symbol that describes the audience. It should be neat and colored.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3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407239"/>
                  </a:ext>
                </a:extLst>
              </a:tr>
              <a:tr h="5349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Purpose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(theme)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Write the purpose of the text.  Think about what the audience or you- the reader- might think or do as a result of reading the text.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839976"/>
                  </a:ext>
                </a:extLst>
              </a:tr>
              <a:tr h="5349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Subject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Write the general topic/content/ideas contained in the text.  Use 2 pieces of evidence from the article that supports this.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 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100089"/>
                  </a:ext>
                </a:extLst>
              </a:tr>
              <a:tr h="38515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Subject Visual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Draw one visual representation of the topic.  It should be neat and colored.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 3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406308"/>
                  </a:ext>
                </a:extLst>
              </a:tr>
              <a:tr h="9842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Tone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Include at least one visual representation for the overall tone of the novel. Provide an explanation for the tone.  (Examples you may choose from: serious, critical, earnest, objective, impassioned, optimistic, righteous, sincere, solemn, or zealous)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 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606546"/>
                  </a:ext>
                </a:extLst>
              </a:tr>
              <a:tr h="6847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Resolution 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Provide ONE visual to represent a possible resolution/answer/solution to the issue discussed in the article. It should be neat, and colored.  Also provide an explanation for the visual.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5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156438"/>
                  </a:ext>
                </a:extLst>
              </a:tr>
              <a:tr h="6847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Personal Response or Connection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>
                          <a:effectLst/>
                        </a:rPr>
                        <a:t>Make one personal connection between the text and the world using a sketch/drawing/visual representation.  Also provide an explanation for the visual representing a personal response or connection.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/5  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271582"/>
                  </a:ext>
                </a:extLst>
              </a:tr>
              <a:tr h="9842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Presentation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effectLst/>
                        </a:rPr>
                        <a:t>Your name should be on the back of the page in pencil. 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effectLst/>
                        </a:rPr>
                        <a:t>The result should look clean and colorful. 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effectLst/>
                        </a:rPr>
                        <a:t>This should be on 1 side of a blank, white piece of paper. (not notebook paper) </a:t>
                      </a: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___ / 8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000">
                          <a:effectLst/>
                        </a:rPr>
                        <a:t>Total:___/60 </a:t>
                      </a:r>
                      <a:endParaRPr lang="en-US">
                        <a:effectLst/>
                      </a:endParaRPr>
                    </a:p>
                    <a:p>
                      <a:pPr algn="ctr" rtl="0" fontAlgn="base"/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69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8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852ACC1E22440808C402C0C91CAD7" ma:contentTypeVersion="24" ma:contentTypeDescription="Create a new document." ma:contentTypeScope="" ma:versionID="f4be8861f68243e9e4a34f24c9186df6">
  <xsd:schema xmlns:xsd="http://www.w3.org/2001/XMLSchema" xmlns:xs="http://www.w3.org/2001/XMLSchema" xmlns:p="http://schemas.microsoft.com/office/2006/metadata/properties" xmlns:ns3="c856a6bc-12b5-4d26-a196-d933ad616d3d" xmlns:ns4="23ee004a-44b5-429e-b90a-d874061c14cc" targetNamespace="http://schemas.microsoft.com/office/2006/metadata/properties" ma:root="true" ma:fieldsID="160d47fa84de4868072a66c2d1ca61ec" ns3:_="" ns4:_="">
    <xsd:import namespace="c856a6bc-12b5-4d26-a196-d933ad616d3d"/>
    <xsd:import namespace="23ee004a-44b5-429e-b90a-d874061c14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6a6bc-12b5-4d26-a196-d933ad616d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004a-44b5-429e-b90a-d874061c14cc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3ee004a-44b5-429e-b90a-d874061c14cc">
      <UserInfo>
        <DisplayName/>
        <AccountId xsi:nil="true"/>
        <AccountType/>
      </UserInfo>
    </Owner>
    <NotebookType xmlns="23ee004a-44b5-429e-b90a-d874061c14cc" xsi:nil="true"/>
    <Invited_Teachers xmlns="23ee004a-44b5-429e-b90a-d874061c14cc" xsi:nil="true"/>
    <Self_Registration_Enabled xmlns="23ee004a-44b5-429e-b90a-d874061c14cc" xsi:nil="true"/>
    <Invited_Students xmlns="23ee004a-44b5-429e-b90a-d874061c14cc" xsi:nil="true"/>
    <FolderType xmlns="23ee004a-44b5-429e-b90a-d874061c14cc" xsi:nil="true"/>
    <Teachers xmlns="23ee004a-44b5-429e-b90a-d874061c14cc">
      <UserInfo>
        <DisplayName/>
        <AccountId xsi:nil="true"/>
        <AccountType/>
      </UserInfo>
    </Teachers>
    <Students xmlns="23ee004a-44b5-429e-b90a-d874061c14cc">
      <UserInfo>
        <DisplayName/>
        <AccountId xsi:nil="true"/>
        <AccountType/>
      </UserInfo>
    </Students>
    <Student_Groups xmlns="23ee004a-44b5-429e-b90a-d874061c14cc">
      <UserInfo>
        <DisplayName/>
        <AccountId xsi:nil="true"/>
        <AccountType/>
      </UserInfo>
    </Student_Groups>
    <AppVersion xmlns="23ee004a-44b5-429e-b90a-d874061c14cc" xsi:nil="true"/>
    <DefaultSectionNames xmlns="23ee004a-44b5-429e-b90a-d874061c14cc" xsi:nil="true"/>
  </documentManagement>
</p:properties>
</file>

<file path=customXml/itemProps1.xml><?xml version="1.0" encoding="utf-8"?>
<ds:datastoreItem xmlns:ds="http://schemas.openxmlformats.org/officeDocument/2006/customXml" ds:itemID="{B276D02D-524F-4D54-B7B3-FAB239FB6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6a6bc-12b5-4d26-a196-d933ad616d3d"/>
    <ds:schemaRef ds:uri="23ee004a-44b5-429e-b90a-d874061c1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39F8D8-6664-4C2B-AE2E-3AD9A994F4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68F04-42F6-4668-82DA-E55E12DD87B2}">
  <ds:schemaRefs>
    <ds:schemaRef ds:uri="c856a6bc-12b5-4d26-a196-d933ad616d3d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3ee004a-44b5-429e-b90a-d874061c14c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593</Words>
  <Application>Microsoft Office PowerPoint</Application>
  <PresentationFormat>Letter Paper (8.5x11 in)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Aharoni</vt:lpstr>
      <vt:lpstr>Arial</vt:lpstr>
      <vt:lpstr>Calibri</vt:lpstr>
      <vt:lpstr>Calibri Light</vt:lpstr>
      <vt:lpstr>Segoe UI</vt:lpstr>
      <vt:lpstr>Wingdings</vt:lpstr>
      <vt:lpstr>Office Theme</vt:lpstr>
      <vt:lpstr>Text 2 Packet</vt:lpstr>
      <vt:lpstr>You have selected your 2nd text in our unit:  "Is America just?"</vt:lpstr>
      <vt:lpstr>Wednesday, OCT 30th</vt:lpstr>
      <vt:lpstr>Wednesday, OCT 30th</vt:lpstr>
      <vt:lpstr>Thursday, OCT 31st</vt:lpstr>
      <vt:lpstr>Thursday, OCT 31st</vt:lpstr>
      <vt:lpstr>Friday, Nov 1st</vt:lpstr>
      <vt:lpstr>Friday, Nov 1st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Kimberly Feher</cp:lastModifiedBy>
  <cp:revision>2</cp:revision>
  <dcterms:created xsi:type="dcterms:W3CDTF">2019-10-28T15:58:05Z</dcterms:created>
  <dcterms:modified xsi:type="dcterms:W3CDTF">2019-11-04T23:05:22Z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0x010100914852ACC1E22440808C402C0C91CAD7</vt:lpwstr>
  </property>
</Properties>
</file>